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22"/>
  </p:notesMasterIdLst>
  <p:sldIdLst>
    <p:sldId id="257" r:id="rId2"/>
    <p:sldId id="284" r:id="rId3"/>
    <p:sldId id="289" r:id="rId4"/>
    <p:sldId id="292" r:id="rId5"/>
    <p:sldId id="293" r:id="rId6"/>
    <p:sldId id="294" r:id="rId7"/>
    <p:sldId id="296" r:id="rId8"/>
    <p:sldId id="299" r:id="rId9"/>
    <p:sldId id="272" r:id="rId10"/>
    <p:sldId id="295" r:id="rId11"/>
    <p:sldId id="268" r:id="rId12"/>
    <p:sldId id="271" r:id="rId13"/>
    <p:sldId id="297" r:id="rId14"/>
    <p:sldId id="298" r:id="rId15"/>
    <p:sldId id="286" r:id="rId16"/>
    <p:sldId id="287" r:id="rId17"/>
    <p:sldId id="288" r:id="rId18"/>
    <p:sldId id="300" r:id="rId19"/>
    <p:sldId id="301" r:id="rId20"/>
    <p:sldId id="302" r:id="rId21"/>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3F41"/>
    <a:srgbClr val="3B40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882" autoAdjust="0"/>
    <p:restoredTop sz="93969" autoAdjust="0"/>
  </p:normalViewPr>
  <p:slideViewPr>
    <p:cSldViewPr snapToGrid="0">
      <p:cViewPr>
        <p:scale>
          <a:sx n="71" d="100"/>
          <a:sy n="71" d="100"/>
        </p:scale>
        <p:origin x="456" y="-96"/>
      </p:cViewPr>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24.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EBB5C6-BC59-4AE5-A6E0-8DD141F892FA}" type="datetimeFigureOut">
              <a:rPr lang="en-US" smtClean="0"/>
              <a:t>11/9/2022</a:t>
            </a:fld>
            <a:endParaRPr lang="en-US"/>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E8C9FB-7FA1-4DCC-8035-36B8BC0E5FFB}" type="slidenum">
              <a:rPr lang="en-US" smtClean="0"/>
              <a:t>‹N›</a:t>
            </a:fld>
            <a:endParaRPr lang="en-US"/>
          </a:p>
        </p:txBody>
      </p:sp>
    </p:spTree>
    <p:extLst>
      <p:ext uri="{BB962C8B-B14F-4D97-AF65-F5344CB8AC3E}">
        <p14:creationId xmlns:p14="http://schemas.microsoft.com/office/powerpoint/2010/main" val="957429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a:p>
        </p:txBody>
      </p:sp>
      <p:sp>
        <p:nvSpPr>
          <p:cNvPr id="4" name="Segnaposto numero diapositiva 3"/>
          <p:cNvSpPr>
            <a:spLocks noGrp="1"/>
          </p:cNvSpPr>
          <p:nvPr>
            <p:ph type="sldNum" sz="quarter" idx="5"/>
          </p:nvPr>
        </p:nvSpPr>
        <p:spPr/>
        <p:txBody>
          <a:bodyPr/>
          <a:lstStyle/>
          <a:p>
            <a:fld id="{27E8C9FB-7FA1-4DCC-8035-36B8BC0E5FFB}" type="slidenum">
              <a:rPr lang="en-US" smtClean="0"/>
              <a:t>5</a:t>
            </a:fld>
            <a:endParaRPr lang="en-US"/>
          </a:p>
        </p:txBody>
      </p:sp>
    </p:spTree>
    <p:extLst>
      <p:ext uri="{BB962C8B-B14F-4D97-AF65-F5344CB8AC3E}">
        <p14:creationId xmlns:p14="http://schemas.microsoft.com/office/powerpoint/2010/main" val="3312600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dirty="0"/>
          </a:p>
        </p:txBody>
      </p:sp>
      <p:sp>
        <p:nvSpPr>
          <p:cNvPr id="4" name="Segnaposto numero diapositiva 3"/>
          <p:cNvSpPr>
            <a:spLocks noGrp="1"/>
          </p:cNvSpPr>
          <p:nvPr>
            <p:ph type="sldNum" sz="quarter" idx="5"/>
          </p:nvPr>
        </p:nvSpPr>
        <p:spPr/>
        <p:txBody>
          <a:bodyPr/>
          <a:lstStyle/>
          <a:p>
            <a:fld id="{27E8C9FB-7FA1-4DCC-8035-36B8BC0E5FFB}" type="slidenum">
              <a:rPr lang="en-US" smtClean="0"/>
              <a:t>8</a:t>
            </a:fld>
            <a:endParaRPr lang="en-US"/>
          </a:p>
        </p:txBody>
      </p:sp>
    </p:spTree>
    <p:extLst>
      <p:ext uri="{BB962C8B-B14F-4D97-AF65-F5344CB8AC3E}">
        <p14:creationId xmlns:p14="http://schemas.microsoft.com/office/powerpoint/2010/main" val="981059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it-IT"/>
              <a:t>Fare clic per modificare lo stile del titolo dello schema</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AFC7AE15-D3E8-437F-BF3F-7C19BF6AB181}" type="slidenum">
              <a:rPr lang="it-IT" smtClean="0"/>
              <a:t>‹N›</a:t>
            </a:fld>
            <a:endParaRPr lang="it-IT"/>
          </a:p>
        </p:txBody>
      </p:sp>
      <p:cxnSp>
        <p:nvCxnSpPr>
          <p:cNvPr id="9" name="Straight Connector 8"/>
          <p:cNvCxnSpPr/>
          <p:nvPr/>
        </p:nvCxnSpPr>
        <p:spPr>
          <a:xfrm flipV="1">
            <a:off x="609600" y="3600450"/>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875550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AFC7AE15-D3E8-437F-BF3F-7C19BF6AB181}" type="slidenum">
              <a:rPr lang="it-IT" smtClean="0"/>
              <a:t>‹N›</a:t>
            </a:fld>
            <a:endParaRPr lang="it-IT"/>
          </a:p>
        </p:txBody>
      </p:sp>
      <p:cxnSp>
        <p:nvCxnSpPr>
          <p:cNvPr id="7" name="Straight Connector 6"/>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41355355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it-IT"/>
              <a:t>Fare clic per modificare lo stile del titolo dello schema</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AFC7AE15-D3E8-437F-BF3F-7C19BF6AB181}" type="slidenum">
              <a:rPr lang="it-IT" smtClean="0"/>
              <a:t>‹N›</a:t>
            </a:fld>
            <a:endParaRPr lang="it-IT"/>
          </a:p>
        </p:txBody>
      </p:sp>
    </p:spTree>
    <p:extLst>
      <p:ext uri="{BB962C8B-B14F-4D97-AF65-F5344CB8AC3E}">
        <p14:creationId xmlns:p14="http://schemas.microsoft.com/office/powerpoint/2010/main" val="7732081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it-IT"/>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Click to edit Master subtitle style</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‹N›</a:t>
            </a:fld>
            <a:endParaRPr lang="it-IT" dirty="0"/>
          </a:p>
        </p:txBody>
      </p:sp>
      <p:cxnSp>
        <p:nvCxnSpPr>
          <p:cNvPr id="9" name="Straight Connector 8"/>
          <p:cNvCxnSpPr/>
          <p:nvPr/>
        </p:nvCxnSpPr>
        <p:spPr>
          <a:xfrm flipV="1">
            <a:off x="609600" y="3600450"/>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439011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AFC7AE15-D3E8-437F-BF3F-7C19BF6AB181}" type="slidenum">
              <a:rPr lang="it-IT" smtClean="0"/>
              <a:t>‹N›</a:t>
            </a:fld>
            <a:endParaRPr lang="it-IT"/>
          </a:p>
        </p:txBody>
      </p:sp>
      <p:cxnSp>
        <p:nvCxnSpPr>
          <p:cNvPr id="7" name="Straight Connector 6"/>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41818322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it-IT"/>
              <a:t>Fare clic per modificare lo stile del titolo dello schema</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AFC7AE15-D3E8-437F-BF3F-7C19BF6AB181}" type="slidenum">
              <a:rPr lang="it-IT" smtClean="0"/>
              <a:t>‹N›</a:t>
            </a:fld>
            <a:endParaRPr lang="it-IT"/>
          </a:p>
        </p:txBody>
      </p:sp>
      <p:cxnSp>
        <p:nvCxnSpPr>
          <p:cNvPr id="7" name="Straight Connector 6"/>
          <p:cNvCxnSpPr/>
          <p:nvPr/>
        </p:nvCxnSpPr>
        <p:spPr>
          <a:xfrm flipV="1">
            <a:off x="963085" y="4406900"/>
            <a:ext cx="11228916"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388039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AFC7AE15-D3E8-437F-BF3F-7C19BF6AB181}" type="slidenum">
              <a:rPr lang="it-IT" smtClean="0"/>
              <a:t>‹N›</a:t>
            </a:fld>
            <a:endParaRPr lang="it-IT"/>
          </a:p>
        </p:txBody>
      </p:sp>
      <p:cxnSp>
        <p:nvCxnSpPr>
          <p:cNvPr id="8" name="Straight Connector 7"/>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714744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a:t>Fare clic per modificare lo stile del titolo dello schema</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9" name="Slide Number Placeholder 8"/>
          <p:cNvSpPr>
            <a:spLocks noGrp="1"/>
          </p:cNvSpPr>
          <p:nvPr>
            <p:ph type="sldNum" sz="quarter" idx="12"/>
          </p:nvPr>
        </p:nvSpPr>
        <p:spPr>
          <a:xfrm>
            <a:off x="5115480" y="6362701"/>
            <a:ext cx="6466921" cy="365125"/>
          </a:xfrm>
          <a:prstGeom prst="rect">
            <a:avLst/>
          </a:prstGeom>
        </p:spPr>
        <p:txBody>
          <a:bodyPr/>
          <a:lstStyle/>
          <a:p>
            <a:fld id="{AFC7AE15-D3E8-437F-BF3F-7C19BF6AB181}" type="slidenum">
              <a:rPr lang="it-IT" smtClean="0"/>
              <a:t>‹N›</a:t>
            </a:fld>
            <a:endParaRPr lang="it-IT"/>
          </a:p>
        </p:txBody>
      </p:sp>
      <p:cxnSp>
        <p:nvCxnSpPr>
          <p:cNvPr id="10" name="Straight Connector 9"/>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846086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a:p>
        </p:txBody>
      </p:sp>
      <p:sp>
        <p:nvSpPr>
          <p:cNvPr id="5" name="Slide Number Placeholder 4"/>
          <p:cNvSpPr>
            <a:spLocks noGrp="1"/>
          </p:cNvSpPr>
          <p:nvPr>
            <p:ph type="sldNum" sz="quarter" idx="12"/>
          </p:nvPr>
        </p:nvSpPr>
        <p:spPr>
          <a:xfrm>
            <a:off x="5115480" y="6362701"/>
            <a:ext cx="6466921" cy="365125"/>
          </a:xfrm>
          <a:prstGeom prst="rect">
            <a:avLst/>
          </a:prstGeom>
        </p:spPr>
        <p:txBody>
          <a:bodyPr/>
          <a:lstStyle/>
          <a:p>
            <a:fld id="{AFC7AE15-D3E8-437F-BF3F-7C19BF6AB181}" type="slidenum">
              <a:rPr lang="it-IT" smtClean="0"/>
              <a:t>‹N›</a:t>
            </a:fld>
            <a:endParaRPr lang="it-IT"/>
          </a:p>
        </p:txBody>
      </p:sp>
      <p:cxnSp>
        <p:nvCxnSpPr>
          <p:cNvPr id="6" name="Straight Connector 5"/>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975819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5115480" y="6362701"/>
            <a:ext cx="6466921" cy="365125"/>
          </a:xfrm>
          <a:prstGeom prst="rect">
            <a:avLst/>
          </a:prstGeom>
        </p:spPr>
        <p:txBody>
          <a:bodyPr/>
          <a:lstStyle/>
          <a:p>
            <a:fld id="{AFC7AE15-D3E8-437F-BF3F-7C19BF6AB181}" type="slidenum">
              <a:rPr lang="it-IT" smtClean="0"/>
              <a:t>‹N›</a:t>
            </a:fld>
            <a:endParaRPr lang="it-IT"/>
          </a:p>
        </p:txBody>
      </p:sp>
    </p:spTree>
    <p:extLst>
      <p:ext uri="{BB962C8B-B14F-4D97-AF65-F5344CB8AC3E}">
        <p14:creationId xmlns:p14="http://schemas.microsoft.com/office/powerpoint/2010/main" val="2670949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it-IT"/>
              <a:t>Fare clic per modificare lo stile del titolo dello schema</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AFC7AE15-D3E8-437F-BF3F-7C19BF6AB181}" type="slidenum">
              <a:rPr lang="it-IT" smtClean="0"/>
              <a:t>‹N›</a:t>
            </a:fld>
            <a:endParaRPr lang="it-IT"/>
          </a:p>
        </p:txBody>
      </p:sp>
    </p:spTree>
    <p:extLst>
      <p:ext uri="{BB962C8B-B14F-4D97-AF65-F5344CB8AC3E}">
        <p14:creationId xmlns:p14="http://schemas.microsoft.com/office/powerpoint/2010/main" val="202361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it-IT"/>
              <a:t>Fare clic per modificare lo stile del titolo dello schema</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AFC7AE15-D3E8-437F-BF3F-7C19BF6AB181}" type="slidenum">
              <a:rPr lang="it-IT" smtClean="0"/>
              <a:t>‹N›</a:t>
            </a:fld>
            <a:endParaRPr lang="it-IT"/>
          </a:p>
        </p:txBody>
      </p:sp>
      <p:cxnSp>
        <p:nvCxnSpPr>
          <p:cNvPr id="8" name="Straight Connector 7"/>
          <p:cNvCxnSpPr/>
          <p:nvPr/>
        </p:nvCxnSpPr>
        <p:spPr>
          <a:xfrm flipV="1">
            <a:off x="609600" y="4752218"/>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7460250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pic>
        <p:nvPicPr>
          <p:cNvPr id="8" name="Picture 7" descr="ing-modena copy.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5803" y="6021288"/>
            <a:ext cx="1533291" cy="899495"/>
          </a:xfrm>
          <a:prstGeom prst="rect">
            <a:avLst/>
          </a:prstGeom>
        </p:spPr>
      </p:pic>
      <p:sp>
        <p:nvSpPr>
          <p:cNvPr id="10" name="Slide Number Placeholder 5"/>
          <p:cNvSpPr>
            <a:spLocks noGrp="1"/>
          </p:cNvSpPr>
          <p:nvPr>
            <p:ph type="sldNum" sz="quarter" idx="4"/>
          </p:nvPr>
        </p:nvSpPr>
        <p:spPr>
          <a:xfrm>
            <a:off x="5115480" y="6362701"/>
            <a:ext cx="6466921" cy="365125"/>
          </a:xfrm>
          <a:prstGeom prst="rect">
            <a:avLst/>
          </a:prstGeom>
        </p:spPr>
        <p:txBody>
          <a:bodyPr/>
          <a:lstStyle/>
          <a:p>
            <a:fld id="{AFC7AE15-D3E8-437F-BF3F-7C19BF6AB181}" type="slidenum">
              <a:rPr lang="it-IT" smtClean="0"/>
              <a:t>‹N›</a:t>
            </a:fld>
            <a:endParaRPr lang="it-IT"/>
          </a:p>
        </p:txBody>
      </p:sp>
    </p:spTree>
    <p:extLst>
      <p:ext uri="{BB962C8B-B14F-4D97-AF65-F5344CB8AC3E}">
        <p14:creationId xmlns:p14="http://schemas.microsoft.com/office/powerpoint/2010/main" val="1264722761"/>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developer.android.com/studio" TargetMode="External"/><Relationship Id="rId2" Type="http://schemas.openxmlformats.org/officeDocument/2006/relationships/hyperlink" Target="https://www.oracle.com/java/technologies/download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4.xml"/><Relationship Id="rId5" Type="http://schemas.openxmlformats.org/officeDocument/2006/relationships/image" Target="../media/image24.jpg"/><Relationship Id="rId4" Type="http://schemas.openxmlformats.org/officeDocument/2006/relationships/image" Target="../media/image23.jp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a:t>Android Studio</a:t>
            </a:r>
          </a:p>
        </p:txBody>
      </p:sp>
      <p:sp>
        <p:nvSpPr>
          <p:cNvPr id="4" name="Sottotitolo 2"/>
          <p:cNvSpPr>
            <a:spLocks noGrp="1"/>
          </p:cNvSpPr>
          <p:nvPr>
            <p:ph type="subTitle" idx="1"/>
          </p:nvPr>
        </p:nvSpPr>
        <p:spPr>
          <a:xfrm>
            <a:off x="2895600" y="3886200"/>
            <a:ext cx="6400800" cy="1752600"/>
          </a:xfrm>
        </p:spPr>
        <p:txBody>
          <a:bodyPr>
            <a:normAutofit/>
          </a:bodyPr>
          <a:lstStyle/>
          <a:p>
            <a:pPr algn="r"/>
            <a:r>
              <a:rPr lang="en-US" sz="1800" dirty="0" err="1"/>
              <a:t>Università</a:t>
            </a:r>
            <a:r>
              <a:rPr lang="en-US" sz="1800" dirty="0"/>
              <a:t> di Modena e Reggio Emilia</a:t>
            </a:r>
          </a:p>
          <a:p>
            <a:pPr algn="r"/>
            <a:r>
              <a:rPr lang="en-US" sz="1800" i="1" dirty="0"/>
              <a:t>Prof. Nicola Bicocchi (</a:t>
            </a:r>
            <a:r>
              <a:rPr lang="en-US" sz="1800" i="1" dirty="0" err="1"/>
              <a:t>nicola.bicocchi@unimore.it</a:t>
            </a:r>
            <a:r>
              <a:rPr lang="en-US" sz="1800" i="1" dirty="0"/>
              <a:t>)</a:t>
            </a:r>
          </a:p>
          <a:p>
            <a:pPr algn="r"/>
            <a:endParaRPr lang="en-US" sz="1800" dirty="0"/>
          </a:p>
          <a:p>
            <a:pPr algn="r"/>
            <a:endParaRPr lang="it-IT" sz="1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8F801B8-612B-3C17-1662-3F826CB9B2AF}"/>
              </a:ext>
            </a:extLst>
          </p:cNvPr>
          <p:cNvSpPr>
            <a:spLocks noGrp="1"/>
          </p:cNvSpPr>
          <p:nvPr>
            <p:ph type="title"/>
          </p:nvPr>
        </p:nvSpPr>
        <p:spPr>
          <a:xfrm>
            <a:off x="609600" y="274638"/>
            <a:ext cx="10972800" cy="1143000"/>
          </a:xfrm>
        </p:spPr>
        <p:txBody>
          <a:bodyPr anchor="ctr">
            <a:normAutofit/>
          </a:bodyPr>
          <a:lstStyle/>
          <a:p>
            <a:r>
              <a:rPr lang="en-US" i="0">
                <a:effectLst/>
              </a:rPr>
              <a:t>Developer workflow</a:t>
            </a:r>
            <a:endParaRPr lang="en-US" dirty="0"/>
          </a:p>
        </p:txBody>
      </p:sp>
      <p:sp>
        <p:nvSpPr>
          <p:cNvPr id="3" name="Segnaposto contenuto 2">
            <a:extLst>
              <a:ext uri="{FF2B5EF4-FFF2-40B4-BE49-F238E27FC236}">
                <a16:creationId xmlns:a16="http://schemas.microsoft.com/office/drawing/2014/main" id="{CA019D7F-63A2-9B2C-A5B9-937775DC8823}"/>
              </a:ext>
            </a:extLst>
          </p:cNvPr>
          <p:cNvSpPr>
            <a:spLocks noGrp="1"/>
          </p:cNvSpPr>
          <p:nvPr>
            <p:ph sz="half" idx="1"/>
          </p:nvPr>
        </p:nvSpPr>
        <p:spPr>
          <a:xfrm>
            <a:off x="609600" y="1600201"/>
            <a:ext cx="11328400" cy="4525963"/>
          </a:xfrm>
        </p:spPr>
        <p:txBody>
          <a:bodyPr>
            <a:normAutofit/>
          </a:bodyPr>
          <a:lstStyle/>
          <a:p>
            <a:pPr marL="0" indent="0">
              <a:buNone/>
            </a:pPr>
            <a:r>
              <a:rPr lang="en-US" sz="2400" dirty="0"/>
              <a:t>The workflow must be well defined even before starting a real project, let’s see how it should be structured:</a:t>
            </a:r>
          </a:p>
        </p:txBody>
      </p:sp>
      <p:pic>
        <p:nvPicPr>
          <p:cNvPr id="5" name="Immagine 4">
            <a:extLst>
              <a:ext uri="{FF2B5EF4-FFF2-40B4-BE49-F238E27FC236}">
                <a16:creationId xmlns:a16="http://schemas.microsoft.com/office/drawing/2014/main" id="{365F17C5-3B23-1027-0F76-FA69A322F864}"/>
              </a:ext>
            </a:extLst>
          </p:cNvPr>
          <p:cNvPicPr>
            <a:picLocks noChangeAspect="1"/>
          </p:cNvPicPr>
          <p:nvPr/>
        </p:nvPicPr>
        <p:blipFill rotWithShape="1">
          <a:blip r:embed="rId2">
            <a:extLst>
              <a:ext uri="{28A0092B-C50C-407E-A947-70E740481C1C}">
                <a14:useLocalDpi xmlns:a14="http://schemas.microsoft.com/office/drawing/2010/main" val="0"/>
              </a:ext>
            </a:extLst>
          </a:blip>
          <a:srcRect t="3078" b="76882"/>
          <a:stretch/>
        </p:blipFill>
        <p:spPr>
          <a:xfrm>
            <a:off x="333473" y="2525953"/>
            <a:ext cx="3388937" cy="1331680"/>
          </a:xfrm>
          <a:prstGeom prst="rect">
            <a:avLst/>
          </a:prstGeom>
          <a:noFill/>
        </p:spPr>
      </p:pic>
      <p:pic>
        <p:nvPicPr>
          <p:cNvPr id="6" name="Immagine 5">
            <a:extLst>
              <a:ext uri="{FF2B5EF4-FFF2-40B4-BE49-F238E27FC236}">
                <a16:creationId xmlns:a16="http://schemas.microsoft.com/office/drawing/2014/main" id="{C47AF7B4-C693-010E-AD37-90AED8CD3CEE}"/>
              </a:ext>
            </a:extLst>
          </p:cNvPr>
          <p:cNvPicPr>
            <a:picLocks noChangeAspect="1"/>
          </p:cNvPicPr>
          <p:nvPr/>
        </p:nvPicPr>
        <p:blipFill rotWithShape="1">
          <a:blip r:embed="rId2">
            <a:extLst>
              <a:ext uri="{28A0092B-C50C-407E-A947-70E740481C1C}">
                <a14:useLocalDpi xmlns:a14="http://schemas.microsoft.com/office/drawing/2010/main" val="0"/>
              </a:ext>
            </a:extLst>
          </a:blip>
          <a:srcRect l="-413" t="25669" r="413" b="62434"/>
          <a:stretch/>
        </p:blipFill>
        <p:spPr>
          <a:xfrm>
            <a:off x="4335906" y="2882900"/>
            <a:ext cx="3428835" cy="799870"/>
          </a:xfrm>
          <a:prstGeom prst="rect">
            <a:avLst/>
          </a:prstGeom>
          <a:noFill/>
        </p:spPr>
      </p:pic>
      <p:pic>
        <p:nvPicPr>
          <p:cNvPr id="7" name="Immagine 6">
            <a:extLst>
              <a:ext uri="{FF2B5EF4-FFF2-40B4-BE49-F238E27FC236}">
                <a16:creationId xmlns:a16="http://schemas.microsoft.com/office/drawing/2014/main" id="{A9269B4B-F473-C7A2-A5A7-B68919F32E04}"/>
              </a:ext>
            </a:extLst>
          </p:cNvPr>
          <p:cNvPicPr>
            <a:picLocks noChangeAspect="1"/>
          </p:cNvPicPr>
          <p:nvPr/>
        </p:nvPicPr>
        <p:blipFill rotWithShape="1">
          <a:blip r:embed="rId2">
            <a:extLst>
              <a:ext uri="{28A0092B-C50C-407E-A947-70E740481C1C}">
                <a14:useLocalDpi xmlns:a14="http://schemas.microsoft.com/office/drawing/2010/main" val="0"/>
              </a:ext>
            </a:extLst>
          </a:blip>
          <a:srcRect l="29" t="40891" r="-29" b="40113"/>
          <a:stretch/>
        </p:blipFill>
        <p:spPr>
          <a:xfrm>
            <a:off x="8362547" y="2525953"/>
            <a:ext cx="3575453" cy="1331680"/>
          </a:xfrm>
          <a:prstGeom prst="rect">
            <a:avLst/>
          </a:prstGeom>
          <a:noFill/>
        </p:spPr>
      </p:pic>
      <p:pic>
        <p:nvPicPr>
          <p:cNvPr id="8" name="Immagine 7">
            <a:extLst>
              <a:ext uri="{FF2B5EF4-FFF2-40B4-BE49-F238E27FC236}">
                <a16:creationId xmlns:a16="http://schemas.microsoft.com/office/drawing/2014/main" id="{78DE238B-62C7-80FC-E750-C48787E44437}"/>
              </a:ext>
            </a:extLst>
          </p:cNvPr>
          <p:cNvPicPr>
            <a:picLocks noChangeAspect="1"/>
          </p:cNvPicPr>
          <p:nvPr/>
        </p:nvPicPr>
        <p:blipFill rotWithShape="1">
          <a:blip r:embed="rId2">
            <a:extLst>
              <a:ext uri="{28A0092B-C50C-407E-A947-70E740481C1C}">
                <a14:useLocalDpi xmlns:a14="http://schemas.microsoft.com/office/drawing/2010/main" val="0"/>
              </a:ext>
            </a:extLst>
          </a:blip>
          <a:srcRect l="-413" t="63459" r="413" b="17545"/>
          <a:stretch/>
        </p:blipFill>
        <p:spPr>
          <a:xfrm>
            <a:off x="8321474" y="4523751"/>
            <a:ext cx="3575450" cy="1331679"/>
          </a:xfrm>
          <a:prstGeom prst="rect">
            <a:avLst/>
          </a:prstGeom>
          <a:noFill/>
        </p:spPr>
      </p:pic>
      <p:pic>
        <p:nvPicPr>
          <p:cNvPr id="9" name="Immagine 8">
            <a:extLst>
              <a:ext uri="{FF2B5EF4-FFF2-40B4-BE49-F238E27FC236}">
                <a16:creationId xmlns:a16="http://schemas.microsoft.com/office/drawing/2014/main" id="{BDED3C0C-6701-F64B-17DB-2A76A61D956F}"/>
              </a:ext>
            </a:extLst>
          </p:cNvPr>
          <p:cNvPicPr>
            <a:picLocks noChangeAspect="1"/>
          </p:cNvPicPr>
          <p:nvPr/>
        </p:nvPicPr>
        <p:blipFill rotWithShape="1">
          <a:blip r:embed="rId2">
            <a:extLst>
              <a:ext uri="{28A0092B-C50C-407E-A947-70E740481C1C}">
                <a14:useLocalDpi xmlns:a14="http://schemas.microsoft.com/office/drawing/2010/main" val="0"/>
              </a:ext>
            </a:extLst>
          </a:blip>
          <a:srcRect l="442" t="86440" r="-442" b="1662"/>
          <a:stretch/>
        </p:blipFill>
        <p:spPr>
          <a:xfrm>
            <a:off x="4285591" y="4711699"/>
            <a:ext cx="3428835" cy="799870"/>
          </a:xfrm>
          <a:prstGeom prst="rect">
            <a:avLst/>
          </a:prstGeom>
          <a:noFill/>
        </p:spPr>
      </p:pic>
      <p:sp>
        <p:nvSpPr>
          <p:cNvPr id="14" name="Freccia a destra 13">
            <a:extLst>
              <a:ext uri="{FF2B5EF4-FFF2-40B4-BE49-F238E27FC236}">
                <a16:creationId xmlns:a16="http://schemas.microsoft.com/office/drawing/2014/main" id="{E2291B89-0C4E-4137-24E2-27EBA9A120E4}"/>
              </a:ext>
            </a:extLst>
          </p:cNvPr>
          <p:cNvSpPr/>
          <p:nvPr/>
        </p:nvSpPr>
        <p:spPr>
          <a:xfrm rot="5400000">
            <a:off x="9922219" y="3967163"/>
            <a:ext cx="456107" cy="434828"/>
          </a:xfrm>
          <a:prstGeom prst="rightArrow">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6">
                  <a:lumMod val="75000"/>
                </a:schemeClr>
              </a:solidFill>
            </a:endParaRPr>
          </a:p>
        </p:txBody>
      </p:sp>
      <p:sp>
        <p:nvSpPr>
          <p:cNvPr id="16" name="Freccia a destra 15">
            <a:extLst>
              <a:ext uri="{FF2B5EF4-FFF2-40B4-BE49-F238E27FC236}">
                <a16:creationId xmlns:a16="http://schemas.microsoft.com/office/drawing/2014/main" id="{025137B6-7444-7DA3-E66F-9C3CB3F57B53}"/>
              </a:ext>
            </a:extLst>
          </p:cNvPr>
          <p:cNvSpPr/>
          <p:nvPr/>
        </p:nvSpPr>
        <p:spPr>
          <a:xfrm>
            <a:off x="7801514" y="2974379"/>
            <a:ext cx="456107" cy="434828"/>
          </a:xfrm>
          <a:prstGeom prst="rightArrow">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6">
                  <a:lumMod val="75000"/>
                </a:schemeClr>
              </a:solidFill>
            </a:endParaRPr>
          </a:p>
        </p:txBody>
      </p:sp>
      <p:sp>
        <p:nvSpPr>
          <p:cNvPr id="17" name="Freccia a destra 16">
            <a:extLst>
              <a:ext uri="{FF2B5EF4-FFF2-40B4-BE49-F238E27FC236}">
                <a16:creationId xmlns:a16="http://schemas.microsoft.com/office/drawing/2014/main" id="{EFB6BC14-90DF-8AB0-0EF4-40A479AB562E}"/>
              </a:ext>
            </a:extLst>
          </p:cNvPr>
          <p:cNvSpPr/>
          <p:nvPr/>
        </p:nvSpPr>
        <p:spPr>
          <a:xfrm>
            <a:off x="3827336" y="2974379"/>
            <a:ext cx="456107" cy="434828"/>
          </a:xfrm>
          <a:prstGeom prst="rightArrow">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6">
                  <a:lumMod val="75000"/>
                </a:schemeClr>
              </a:solidFill>
            </a:endParaRPr>
          </a:p>
        </p:txBody>
      </p:sp>
      <p:sp>
        <p:nvSpPr>
          <p:cNvPr id="18" name="Freccia a destra 17">
            <a:extLst>
              <a:ext uri="{FF2B5EF4-FFF2-40B4-BE49-F238E27FC236}">
                <a16:creationId xmlns:a16="http://schemas.microsoft.com/office/drawing/2014/main" id="{1BDAAB8A-09AF-FE95-4C1D-70D7D507D174}"/>
              </a:ext>
            </a:extLst>
          </p:cNvPr>
          <p:cNvSpPr/>
          <p:nvPr/>
        </p:nvSpPr>
        <p:spPr>
          <a:xfrm rot="10800000">
            <a:off x="7764741" y="4829059"/>
            <a:ext cx="456107" cy="434828"/>
          </a:xfrm>
          <a:prstGeom prst="rightArrow">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6">
                  <a:lumMod val="75000"/>
                </a:schemeClr>
              </a:solidFill>
            </a:endParaRPr>
          </a:p>
        </p:txBody>
      </p:sp>
    </p:spTree>
    <p:extLst>
      <p:ext uri="{BB962C8B-B14F-4D97-AF65-F5344CB8AC3E}">
        <p14:creationId xmlns:p14="http://schemas.microsoft.com/office/powerpoint/2010/main" val="24288190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99564-AAAC-44E7-9EC2-4AE9F149928B}"/>
              </a:ext>
            </a:extLst>
          </p:cNvPr>
          <p:cNvSpPr>
            <a:spLocks noGrp="1"/>
          </p:cNvSpPr>
          <p:nvPr>
            <p:ph type="title"/>
          </p:nvPr>
        </p:nvSpPr>
        <p:spPr>
          <a:xfrm>
            <a:off x="609600" y="274638"/>
            <a:ext cx="10972800" cy="1143000"/>
          </a:xfrm>
        </p:spPr>
        <p:txBody>
          <a:bodyPr anchor="ctr">
            <a:normAutofit/>
          </a:bodyPr>
          <a:lstStyle/>
          <a:p>
            <a:r>
              <a:rPr lang="en-US" dirty="0"/>
              <a:t>Create a New Project</a:t>
            </a:r>
          </a:p>
        </p:txBody>
      </p:sp>
      <p:sp>
        <p:nvSpPr>
          <p:cNvPr id="3" name="Content Placeholder 2">
            <a:extLst>
              <a:ext uri="{FF2B5EF4-FFF2-40B4-BE49-F238E27FC236}">
                <a16:creationId xmlns:a16="http://schemas.microsoft.com/office/drawing/2014/main" id="{C6484512-C502-4967-BC4C-F40B78FFB9DF}"/>
              </a:ext>
            </a:extLst>
          </p:cNvPr>
          <p:cNvSpPr>
            <a:spLocks noGrp="1"/>
          </p:cNvSpPr>
          <p:nvPr>
            <p:ph sz="half" idx="1"/>
          </p:nvPr>
        </p:nvSpPr>
        <p:spPr>
          <a:xfrm>
            <a:off x="740964" y="1655260"/>
            <a:ext cx="4440636" cy="4525963"/>
          </a:xfrm>
        </p:spPr>
        <p:txBody>
          <a:bodyPr>
            <a:normAutofit/>
          </a:bodyPr>
          <a:lstStyle/>
          <a:p>
            <a:pPr marL="0" indent="0">
              <a:buNone/>
            </a:pPr>
            <a:r>
              <a:rPr lang="en-US" sz="2000" dirty="0"/>
              <a:t>Create a new project: </a:t>
            </a:r>
            <a:r>
              <a:rPr lang="en-US" sz="1800" dirty="0"/>
              <a:t> select Empty Activity </a:t>
            </a:r>
            <a:endParaRPr lang="en-US" sz="1800" b="1" dirty="0">
              <a:solidFill>
                <a:schemeClr val="accent6">
                  <a:lumMod val="75000"/>
                </a:schemeClr>
              </a:solidFill>
            </a:endParaRPr>
          </a:p>
          <a:p>
            <a:pPr marL="514350" indent="-514350">
              <a:buFont typeface="+mj-lt"/>
              <a:buAutoNum type="arabicPeriod"/>
            </a:pPr>
            <a:r>
              <a:rPr lang="en-US" sz="2000" b="1" dirty="0">
                <a:solidFill>
                  <a:schemeClr val="accent6">
                    <a:lumMod val="75000"/>
                  </a:schemeClr>
                </a:solidFill>
              </a:rPr>
              <a:t>Name</a:t>
            </a:r>
            <a:r>
              <a:rPr lang="en-US" sz="2000" dirty="0"/>
              <a:t>: name of the application</a:t>
            </a:r>
          </a:p>
          <a:p>
            <a:pPr marL="514350" indent="-514350">
              <a:buFont typeface="+mj-lt"/>
              <a:buAutoNum type="arabicPeriod"/>
            </a:pPr>
            <a:r>
              <a:rPr lang="en-US" sz="2000" b="1" dirty="0">
                <a:solidFill>
                  <a:schemeClr val="accent6">
                    <a:lumMod val="75000"/>
                  </a:schemeClr>
                </a:solidFill>
              </a:rPr>
              <a:t>Package name</a:t>
            </a:r>
            <a:r>
              <a:rPr lang="en-US" sz="2000" dirty="0"/>
              <a:t>: name of package where it will be saved other classes and file in the future</a:t>
            </a:r>
          </a:p>
          <a:p>
            <a:pPr marL="514350" indent="-514350">
              <a:buFont typeface="+mj-lt"/>
              <a:buAutoNum type="arabicPeriod"/>
            </a:pPr>
            <a:r>
              <a:rPr lang="en-US" sz="2000" b="1" dirty="0">
                <a:solidFill>
                  <a:schemeClr val="accent6">
                    <a:lumMod val="75000"/>
                  </a:schemeClr>
                </a:solidFill>
              </a:rPr>
              <a:t>Save location</a:t>
            </a:r>
            <a:r>
              <a:rPr lang="en-US" sz="2000" dirty="0"/>
              <a:t>: choose a path in your PC to save the project</a:t>
            </a:r>
          </a:p>
          <a:p>
            <a:pPr marL="514350" indent="-514350">
              <a:buFont typeface="+mj-lt"/>
              <a:buAutoNum type="arabicPeriod"/>
            </a:pPr>
            <a:r>
              <a:rPr lang="en-US" sz="2000" b="1" dirty="0">
                <a:solidFill>
                  <a:schemeClr val="accent6">
                    <a:lumMod val="75000"/>
                  </a:schemeClr>
                </a:solidFill>
              </a:rPr>
              <a:t>Language</a:t>
            </a:r>
            <a:r>
              <a:rPr lang="en-US" sz="2000" dirty="0"/>
              <a:t>: language of the project</a:t>
            </a:r>
          </a:p>
          <a:p>
            <a:pPr marL="514350" indent="-514350">
              <a:buFont typeface="+mj-lt"/>
              <a:buAutoNum type="arabicPeriod"/>
            </a:pPr>
            <a:r>
              <a:rPr lang="en-US" sz="2000" b="1" dirty="0">
                <a:solidFill>
                  <a:schemeClr val="accent6">
                    <a:lumMod val="75000"/>
                  </a:schemeClr>
                </a:solidFill>
              </a:rPr>
              <a:t>Minimum SDK</a:t>
            </a:r>
            <a:r>
              <a:rPr lang="en-US" sz="2000" dirty="0"/>
              <a:t>:  version of operating system (API) for develop you application (will affect on download’s capacity on Play store)</a:t>
            </a:r>
          </a:p>
        </p:txBody>
      </p:sp>
      <p:pic>
        <p:nvPicPr>
          <p:cNvPr id="7" name="Immagine 6">
            <a:extLst>
              <a:ext uri="{FF2B5EF4-FFF2-40B4-BE49-F238E27FC236}">
                <a16:creationId xmlns:a16="http://schemas.microsoft.com/office/drawing/2014/main" id="{002B8C7C-70D6-4CC7-9C79-5450DF9F80F7}"/>
              </a:ext>
            </a:extLst>
          </p:cNvPr>
          <p:cNvPicPr>
            <a:picLocks noChangeAspect="1"/>
          </p:cNvPicPr>
          <p:nvPr/>
        </p:nvPicPr>
        <p:blipFill>
          <a:blip r:embed="rId2"/>
          <a:stretch>
            <a:fillRect/>
          </a:stretch>
        </p:blipFill>
        <p:spPr>
          <a:xfrm>
            <a:off x="5501262" y="1965575"/>
            <a:ext cx="6081138" cy="4144384"/>
          </a:xfrm>
          <a:prstGeom prst="rect">
            <a:avLst/>
          </a:prstGeom>
        </p:spPr>
      </p:pic>
      <p:sp>
        <p:nvSpPr>
          <p:cNvPr id="9" name="Ovale 8">
            <a:extLst>
              <a:ext uri="{FF2B5EF4-FFF2-40B4-BE49-F238E27FC236}">
                <a16:creationId xmlns:a16="http://schemas.microsoft.com/office/drawing/2014/main" id="{CBCF378F-69D3-4CB4-A4C2-DC452EB3E143}"/>
              </a:ext>
            </a:extLst>
          </p:cNvPr>
          <p:cNvSpPr/>
          <p:nvPr/>
        </p:nvSpPr>
        <p:spPr>
          <a:xfrm>
            <a:off x="5624518" y="2853850"/>
            <a:ext cx="157162" cy="147638"/>
          </a:xfrm>
          <a:prstGeom prst="ellipse">
            <a:avLst/>
          </a:prstGeom>
          <a:solidFill>
            <a:schemeClr val="accent6">
              <a:lumMod val="75000"/>
            </a:schemeClr>
          </a:solidFill>
          <a:ln>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1</a:t>
            </a:r>
          </a:p>
        </p:txBody>
      </p:sp>
      <p:sp>
        <p:nvSpPr>
          <p:cNvPr id="11" name="Ovale 10">
            <a:extLst>
              <a:ext uri="{FF2B5EF4-FFF2-40B4-BE49-F238E27FC236}">
                <a16:creationId xmlns:a16="http://schemas.microsoft.com/office/drawing/2014/main" id="{49076427-01AA-4C48-8AD2-1CD6F5A16C69}"/>
              </a:ext>
            </a:extLst>
          </p:cNvPr>
          <p:cNvSpPr/>
          <p:nvPr/>
        </p:nvSpPr>
        <p:spPr>
          <a:xfrm>
            <a:off x="5631660" y="3200215"/>
            <a:ext cx="157162" cy="147638"/>
          </a:xfrm>
          <a:prstGeom prst="ellipse">
            <a:avLst/>
          </a:prstGeom>
          <a:solidFill>
            <a:schemeClr val="accent6">
              <a:lumMod val="75000"/>
            </a:schemeClr>
          </a:solidFill>
          <a:ln>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2</a:t>
            </a:r>
          </a:p>
        </p:txBody>
      </p:sp>
      <p:sp>
        <p:nvSpPr>
          <p:cNvPr id="12" name="Ovale 11">
            <a:extLst>
              <a:ext uri="{FF2B5EF4-FFF2-40B4-BE49-F238E27FC236}">
                <a16:creationId xmlns:a16="http://schemas.microsoft.com/office/drawing/2014/main" id="{7D85BD07-8AEF-4E74-B7E1-47D075C3B511}"/>
              </a:ext>
            </a:extLst>
          </p:cNvPr>
          <p:cNvSpPr/>
          <p:nvPr/>
        </p:nvSpPr>
        <p:spPr>
          <a:xfrm>
            <a:off x="5631660" y="3484376"/>
            <a:ext cx="157162" cy="147638"/>
          </a:xfrm>
          <a:prstGeom prst="ellipse">
            <a:avLst/>
          </a:prstGeom>
          <a:solidFill>
            <a:schemeClr val="accent6">
              <a:lumMod val="75000"/>
            </a:schemeClr>
          </a:solidFill>
          <a:ln>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3</a:t>
            </a:r>
          </a:p>
        </p:txBody>
      </p:sp>
      <p:sp>
        <p:nvSpPr>
          <p:cNvPr id="13" name="Ovale 12">
            <a:extLst>
              <a:ext uri="{FF2B5EF4-FFF2-40B4-BE49-F238E27FC236}">
                <a16:creationId xmlns:a16="http://schemas.microsoft.com/office/drawing/2014/main" id="{B4C7B831-68DD-4B29-8328-00B4F1FD4108}"/>
              </a:ext>
            </a:extLst>
          </p:cNvPr>
          <p:cNvSpPr/>
          <p:nvPr/>
        </p:nvSpPr>
        <p:spPr>
          <a:xfrm>
            <a:off x="5631660" y="3804404"/>
            <a:ext cx="157162" cy="147638"/>
          </a:xfrm>
          <a:prstGeom prst="ellipse">
            <a:avLst/>
          </a:prstGeom>
          <a:solidFill>
            <a:schemeClr val="accent6">
              <a:lumMod val="75000"/>
            </a:schemeClr>
          </a:solidFill>
          <a:ln>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4</a:t>
            </a:r>
          </a:p>
        </p:txBody>
      </p:sp>
      <p:sp>
        <p:nvSpPr>
          <p:cNvPr id="14" name="Ovale 13">
            <a:extLst>
              <a:ext uri="{FF2B5EF4-FFF2-40B4-BE49-F238E27FC236}">
                <a16:creationId xmlns:a16="http://schemas.microsoft.com/office/drawing/2014/main" id="{4A69F2AF-4F72-4E55-B088-79FFDC8E2D14}"/>
              </a:ext>
            </a:extLst>
          </p:cNvPr>
          <p:cNvSpPr/>
          <p:nvPr/>
        </p:nvSpPr>
        <p:spPr>
          <a:xfrm>
            <a:off x="5631660" y="4121256"/>
            <a:ext cx="157162" cy="147638"/>
          </a:xfrm>
          <a:prstGeom prst="ellipse">
            <a:avLst/>
          </a:prstGeom>
          <a:solidFill>
            <a:schemeClr val="accent6">
              <a:lumMod val="75000"/>
            </a:schemeClr>
          </a:solidFill>
          <a:ln>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5</a:t>
            </a:r>
          </a:p>
        </p:txBody>
      </p:sp>
    </p:spTree>
    <p:extLst>
      <p:ext uri="{BB962C8B-B14F-4D97-AF65-F5344CB8AC3E}">
        <p14:creationId xmlns:p14="http://schemas.microsoft.com/office/powerpoint/2010/main" val="695680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E680C420-AA48-599F-6F71-800A30737121}"/>
              </a:ext>
            </a:extLst>
          </p:cNvPr>
          <p:cNvSpPr>
            <a:spLocks noGrp="1"/>
          </p:cNvSpPr>
          <p:nvPr>
            <p:ph type="title"/>
          </p:nvPr>
        </p:nvSpPr>
        <p:spPr>
          <a:xfrm>
            <a:off x="609600" y="274638"/>
            <a:ext cx="10972800" cy="1143000"/>
          </a:xfrm>
        </p:spPr>
        <p:txBody>
          <a:bodyPr/>
          <a:lstStyle/>
          <a:p>
            <a:r>
              <a:rPr lang="en-US" dirty="0"/>
              <a:t>Important note</a:t>
            </a:r>
          </a:p>
        </p:txBody>
      </p:sp>
      <p:sp>
        <p:nvSpPr>
          <p:cNvPr id="3" name="Content Placeholder 2">
            <a:extLst>
              <a:ext uri="{FF2B5EF4-FFF2-40B4-BE49-F238E27FC236}">
                <a16:creationId xmlns:a16="http://schemas.microsoft.com/office/drawing/2014/main" id="{467EC6DC-A0E3-44E1-AD38-B2D81306469B}"/>
              </a:ext>
            </a:extLst>
          </p:cNvPr>
          <p:cNvSpPr>
            <a:spLocks noGrp="1"/>
          </p:cNvSpPr>
          <p:nvPr>
            <p:ph sz="half" idx="1"/>
          </p:nvPr>
        </p:nvSpPr>
        <p:spPr>
          <a:xfrm>
            <a:off x="609600" y="1600201"/>
            <a:ext cx="11582400" cy="4525963"/>
          </a:xfrm>
        </p:spPr>
        <p:txBody>
          <a:bodyPr>
            <a:normAutofit/>
          </a:bodyPr>
          <a:lstStyle/>
          <a:p>
            <a:pPr marL="0" indent="0">
              <a:buNone/>
            </a:pPr>
            <a:r>
              <a:rPr lang="en-US" sz="2300" b="1" dirty="0"/>
              <a:t>Select SDK</a:t>
            </a:r>
            <a:r>
              <a:rPr lang="en-US" sz="2300" dirty="0"/>
              <a:t>: It’s important for app’s compatibility according android version on mobile device. You can use API 21:android 5.0. If you want use different SDK, click on ‘Help me to choose’</a:t>
            </a:r>
          </a:p>
          <a:p>
            <a:pPr marL="0" indent="0">
              <a:buNone/>
            </a:pPr>
            <a:r>
              <a:rPr lang="en-US" sz="2300" dirty="0"/>
              <a:t>If you don’t have any SDK installed, you can click ‘finish’ and  on IDE click: </a:t>
            </a:r>
          </a:p>
          <a:p>
            <a:pPr marL="0" indent="0">
              <a:buNone/>
            </a:pPr>
            <a:r>
              <a:rPr lang="en-US" sz="2200" b="1" dirty="0"/>
              <a:t>File-&gt;Settings-&gt;Appearance &amp; Behavior-&gt;System Settings-&gt;Android SDK -&gt;click one SDK-&gt;apply</a:t>
            </a:r>
            <a:r>
              <a:rPr lang="en-US" sz="2200" dirty="0"/>
              <a:t>. </a:t>
            </a:r>
          </a:p>
          <a:p>
            <a:pPr marL="0" indent="0">
              <a:buNone/>
            </a:pPr>
            <a:r>
              <a:rPr lang="en-US" sz="2300" dirty="0"/>
              <a:t>Automatically android studio will install it for you.</a:t>
            </a:r>
          </a:p>
          <a:p>
            <a:pPr marL="0" indent="0">
              <a:buNone/>
            </a:pPr>
            <a:endParaRPr lang="en-US" sz="2300" dirty="0"/>
          </a:p>
          <a:p>
            <a:pPr marL="0" indent="0">
              <a:buNone/>
            </a:pPr>
            <a:r>
              <a:rPr lang="en-US" sz="2300" b="1" dirty="0"/>
              <a:t>Note</a:t>
            </a:r>
            <a:r>
              <a:rPr lang="en-US" sz="2300" dirty="0"/>
              <a:t>: if you need in future to indicate SDK’s path, you can always find it on: </a:t>
            </a:r>
          </a:p>
          <a:p>
            <a:pPr marL="0" indent="0">
              <a:buNone/>
            </a:pPr>
            <a:r>
              <a:rPr lang="en-US" sz="2300" b="1" dirty="0"/>
              <a:t>File-&gt;Settings-&gt;Appearance &amp; Behavior-&gt;System Settings-&gt;Android SDK</a:t>
            </a:r>
          </a:p>
        </p:txBody>
      </p:sp>
    </p:spTree>
    <p:extLst>
      <p:ext uri="{BB962C8B-B14F-4D97-AF65-F5344CB8AC3E}">
        <p14:creationId xmlns:p14="http://schemas.microsoft.com/office/powerpoint/2010/main" val="530826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56142A1-F8A9-0B9D-A8D5-419C49240DBC}"/>
              </a:ext>
            </a:extLst>
          </p:cNvPr>
          <p:cNvSpPr>
            <a:spLocks noGrp="1"/>
          </p:cNvSpPr>
          <p:nvPr>
            <p:ph type="title"/>
          </p:nvPr>
        </p:nvSpPr>
        <p:spPr/>
        <p:txBody>
          <a:bodyPr/>
          <a:lstStyle/>
          <a:p>
            <a:r>
              <a:rPr lang="en-US" dirty="0" err="1"/>
              <a:t>Appearence</a:t>
            </a:r>
            <a:endParaRPr lang="en-US" dirty="0"/>
          </a:p>
        </p:txBody>
      </p:sp>
      <p:sp>
        <p:nvSpPr>
          <p:cNvPr id="3" name="Segnaposto contenuto 2">
            <a:extLst>
              <a:ext uri="{FF2B5EF4-FFF2-40B4-BE49-F238E27FC236}">
                <a16:creationId xmlns:a16="http://schemas.microsoft.com/office/drawing/2014/main" id="{46A24E71-7531-B4C4-D8C8-D5922D85CEB0}"/>
              </a:ext>
            </a:extLst>
          </p:cNvPr>
          <p:cNvSpPr>
            <a:spLocks noGrp="1"/>
          </p:cNvSpPr>
          <p:nvPr>
            <p:ph sz="half" idx="1"/>
          </p:nvPr>
        </p:nvSpPr>
        <p:spPr>
          <a:xfrm>
            <a:off x="609599" y="1600201"/>
            <a:ext cx="10972799" cy="4525963"/>
          </a:xfrm>
        </p:spPr>
        <p:txBody>
          <a:bodyPr/>
          <a:lstStyle/>
          <a:p>
            <a:pPr marL="0" indent="0">
              <a:buNone/>
            </a:pPr>
            <a:r>
              <a:rPr lang="en-US" dirty="0"/>
              <a:t>Android studio will automatically create an empty activity and its own layout contained on Res/layout/file_layout.xml</a:t>
            </a:r>
          </a:p>
        </p:txBody>
      </p:sp>
      <p:sp>
        <p:nvSpPr>
          <p:cNvPr id="5" name="Rectangle 1">
            <a:extLst>
              <a:ext uri="{FF2B5EF4-FFF2-40B4-BE49-F238E27FC236}">
                <a16:creationId xmlns:a16="http://schemas.microsoft.com/office/drawing/2014/main" id="{9C971F6F-08D8-F481-4FDF-4080E34176C3}"/>
              </a:ext>
            </a:extLst>
          </p:cNvPr>
          <p:cNvSpPr>
            <a:spLocks noChangeArrowheads="1"/>
          </p:cNvSpPr>
          <p:nvPr/>
        </p:nvSpPr>
        <p:spPr bwMode="auto">
          <a:xfrm>
            <a:off x="419724" y="3148544"/>
            <a:ext cx="5841168" cy="2554545"/>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effectLst/>
                <a:latin typeface="Consolas" panose="020B0609020204030204" pitchFamily="49" charset="0"/>
              </a:rPr>
              <a:t>public class </a:t>
            </a:r>
            <a:r>
              <a:rPr kumimoji="0" lang="en-US" altLang="en-US" sz="1600" b="1" i="0" u="none" strike="noStrike" cap="none" normalizeH="0" baseline="0" dirty="0" err="1">
                <a:ln>
                  <a:noFill/>
                </a:ln>
                <a:effectLst/>
                <a:latin typeface="Consolas" panose="020B0609020204030204" pitchFamily="49" charset="0"/>
              </a:rPr>
              <a:t>MainActivity</a:t>
            </a:r>
            <a:r>
              <a:rPr kumimoji="0" lang="en-US" altLang="en-US" sz="1600" b="1" i="0" u="none" strike="noStrike" cap="none" normalizeH="0" baseline="0" dirty="0">
                <a:ln>
                  <a:noFill/>
                </a:ln>
                <a:effectLst/>
                <a:latin typeface="Consolas" panose="020B0609020204030204" pitchFamily="49" charset="0"/>
              </a:rPr>
              <a:t> extends </a:t>
            </a:r>
            <a:r>
              <a:rPr kumimoji="0" lang="en-US" altLang="en-US" sz="1600" b="1" i="0" u="none" strike="noStrike" cap="none" normalizeH="0" baseline="0" dirty="0" err="1">
                <a:ln>
                  <a:noFill/>
                </a:ln>
                <a:effectLst/>
                <a:latin typeface="Consolas" panose="020B0609020204030204" pitchFamily="49" charset="0"/>
              </a:rPr>
              <a:t>AppCompatActivity</a:t>
            </a:r>
            <a:r>
              <a:rPr kumimoji="0" lang="en-US" altLang="en-US" sz="1600" b="1" i="0" u="none" strike="noStrike" cap="none" normalizeH="0" baseline="0" dirty="0">
                <a:ln>
                  <a:noFill/>
                </a:ln>
                <a:effectLst/>
                <a:latin typeface="Consolas" panose="020B0609020204030204" pitchFamily="49" charset="0"/>
              </a:rPr>
              <a:t> {</a:t>
            </a:r>
            <a:br>
              <a:rPr kumimoji="0" lang="en-US" altLang="en-US" sz="1600" b="1" i="0" u="none" strike="noStrike" cap="none" normalizeH="0" baseline="0" dirty="0">
                <a:ln>
                  <a:noFill/>
                </a:ln>
                <a:effectLst/>
                <a:latin typeface="Consolas" panose="020B0609020204030204" pitchFamily="49" charset="0"/>
              </a:rPr>
            </a:br>
            <a:br>
              <a:rPr kumimoji="0" lang="en-US" altLang="en-US" sz="1600" b="1" i="0" u="none" strike="noStrike" cap="none" normalizeH="0" baseline="0" dirty="0">
                <a:ln>
                  <a:noFill/>
                </a:ln>
                <a:effectLst/>
                <a:latin typeface="Consolas" panose="020B0609020204030204" pitchFamily="49" charset="0"/>
              </a:rPr>
            </a:br>
            <a:r>
              <a:rPr kumimoji="0" lang="en-US" altLang="en-US" sz="1600" b="1" i="0" u="none" strike="noStrike" cap="none" normalizeH="0" baseline="0" dirty="0">
                <a:ln>
                  <a:noFill/>
                </a:ln>
                <a:effectLst/>
                <a:latin typeface="Consolas" panose="020B0609020204030204" pitchFamily="49" charset="0"/>
              </a:rPr>
              <a:t>    @Override</a:t>
            </a:r>
            <a:br>
              <a:rPr kumimoji="0" lang="en-US" altLang="en-US" sz="1600" b="1" i="0" u="none" strike="noStrike" cap="none" normalizeH="0" baseline="0" dirty="0">
                <a:ln>
                  <a:noFill/>
                </a:ln>
                <a:effectLst/>
                <a:latin typeface="Consolas" panose="020B0609020204030204" pitchFamily="49" charset="0"/>
              </a:rPr>
            </a:br>
            <a:r>
              <a:rPr kumimoji="0" lang="en-US" altLang="en-US" sz="1600" b="1" i="0" u="none" strike="noStrike" cap="none" normalizeH="0" baseline="0" dirty="0">
                <a:ln>
                  <a:noFill/>
                </a:ln>
                <a:effectLst/>
                <a:latin typeface="Consolas" panose="020B0609020204030204" pitchFamily="49" charset="0"/>
              </a:rPr>
              <a:t>    protected void </a:t>
            </a:r>
            <a:r>
              <a:rPr kumimoji="0" lang="en-US" altLang="en-US" sz="1600" b="1" i="0" u="none" strike="noStrike" cap="none" normalizeH="0" baseline="0" dirty="0" err="1">
                <a:ln>
                  <a:noFill/>
                </a:ln>
                <a:effectLst/>
                <a:latin typeface="Consolas" panose="020B0609020204030204" pitchFamily="49" charset="0"/>
              </a:rPr>
              <a:t>onCreate</a:t>
            </a:r>
            <a:r>
              <a:rPr kumimoji="0" lang="en-US" altLang="en-US" sz="1600" b="1" i="0" u="none" strike="noStrike" cap="none" normalizeH="0" baseline="0" dirty="0">
                <a:ln>
                  <a:noFill/>
                </a:ln>
                <a:effectLst/>
                <a:latin typeface="Consolas" panose="020B0609020204030204" pitchFamily="49" charset="0"/>
              </a:rPr>
              <a:t>(Bundle </a:t>
            </a:r>
            <a:r>
              <a:rPr kumimoji="0" lang="en-US" altLang="en-US" sz="1600" b="1" i="0" u="none" strike="noStrike" cap="none" normalizeH="0" baseline="0" dirty="0" err="1">
                <a:ln>
                  <a:noFill/>
                </a:ln>
                <a:effectLst/>
                <a:latin typeface="Consolas" panose="020B0609020204030204" pitchFamily="49" charset="0"/>
              </a:rPr>
              <a:t>savedInstanceState</a:t>
            </a:r>
            <a:r>
              <a:rPr kumimoji="0" lang="en-US" altLang="en-US" sz="1600" b="1" i="0" u="none" strike="noStrike" cap="none" normalizeH="0" baseline="0" dirty="0">
                <a:ln>
                  <a:noFill/>
                </a:ln>
                <a:effectLst/>
                <a:latin typeface="Consolas" panose="020B0609020204030204" pitchFamily="49" charset="0"/>
              </a:rPr>
              <a:t>) {</a:t>
            </a:r>
            <a:br>
              <a:rPr kumimoji="0" lang="en-US" altLang="en-US" sz="1600" b="1" i="0" u="none" strike="noStrike" cap="none" normalizeH="0" baseline="0" dirty="0">
                <a:ln>
                  <a:noFill/>
                </a:ln>
                <a:effectLst/>
                <a:latin typeface="Consolas" panose="020B0609020204030204" pitchFamily="49" charset="0"/>
              </a:rPr>
            </a:br>
            <a:r>
              <a:rPr kumimoji="0" lang="en-US" altLang="en-US" sz="1600" b="1" i="0" u="none" strike="noStrike" cap="none" normalizeH="0" baseline="0" dirty="0">
                <a:ln>
                  <a:noFill/>
                </a:ln>
                <a:effectLst/>
                <a:latin typeface="Consolas" panose="020B0609020204030204" pitchFamily="49" charset="0"/>
              </a:rPr>
              <a:t>        </a:t>
            </a:r>
            <a:r>
              <a:rPr kumimoji="0" lang="en-US" altLang="en-US" sz="1600" b="1" i="0" u="none" strike="noStrike" cap="none" normalizeH="0" baseline="0" dirty="0" err="1">
                <a:ln>
                  <a:noFill/>
                </a:ln>
                <a:effectLst/>
                <a:latin typeface="Consolas" panose="020B0609020204030204" pitchFamily="49" charset="0"/>
              </a:rPr>
              <a:t>super.onCreate</a:t>
            </a:r>
            <a:r>
              <a:rPr kumimoji="0" lang="en-US" altLang="en-US" sz="1600" b="1" i="0" u="none" strike="noStrike" cap="none" normalizeH="0" baseline="0" dirty="0">
                <a:ln>
                  <a:noFill/>
                </a:ln>
                <a:effectLst/>
                <a:latin typeface="Consolas" panose="020B0609020204030204" pitchFamily="49" charset="0"/>
              </a:rPr>
              <a:t>(</a:t>
            </a:r>
            <a:r>
              <a:rPr kumimoji="0" lang="en-US" altLang="en-US" sz="1600" b="1" i="0" u="none" strike="noStrike" cap="none" normalizeH="0" baseline="0" dirty="0" err="1">
                <a:ln>
                  <a:noFill/>
                </a:ln>
                <a:effectLst/>
                <a:latin typeface="Consolas" panose="020B0609020204030204" pitchFamily="49" charset="0"/>
              </a:rPr>
              <a:t>savedInstanceState</a:t>
            </a:r>
            <a:r>
              <a:rPr kumimoji="0" lang="en-US" altLang="en-US" sz="1600" b="1" i="0" u="none" strike="noStrike" cap="none" normalizeH="0" baseline="0" dirty="0">
                <a:ln>
                  <a:noFill/>
                </a:ln>
                <a:effectLst/>
                <a:latin typeface="Consolas" panose="020B0609020204030204" pitchFamily="49" charset="0"/>
              </a:rPr>
              <a:t>);</a:t>
            </a:r>
            <a:br>
              <a:rPr kumimoji="0" lang="en-US" altLang="en-US" sz="1600" b="1" i="0" u="none" strike="noStrike" cap="none" normalizeH="0" baseline="0" dirty="0">
                <a:ln>
                  <a:noFill/>
                </a:ln>
                <a:effectLst/>
                <a:latin typeface="Consolas" panose="020B0609020204030204" pitchFamily="49" charset="0"/>
              </a:rPr>
            </a:br>
            <a:r>
              <a:rPr kumimoji="0" lang="en-US" altLang="en-US" sz="1600" b="1" i="0" u="none" strike="noStrike" cap="none" normalizeH="0" baseline="0" dirty="0">
                <a:ln>
                  <a:noFill/>
                </a:ln>
                <a:effectLst/>
                <a:latin typeface="Consolas" panose="020B0609020204030204" pitchFamily="49" charset="0"/>
              </a:rPr>
              <a:t>        </a:t>
            </a:r>
            <a:r>
              <a:rPr kumimoji="0" lang="en-US" altLang="en-US" sz="1600" b="1" i="0" u="none" strike="noStrike" cap="none" normalizeH="0" baseline="0" dirty="0" err="1">
                <a:ln>
                  <a:noFill/>
                </a:ln>
                <a:effectLst/>
                <a:latin typeface="Consolas" panose="020B0609020204030204" pitchFamily="49" charset="0"/>
              </a:rPr>
              <a:t>setContentView</a:t>
            </a:r>
            <a:r>
              <a:rPr kumimoji="0" lang="en-US" altLang="en-US" sz="1600" b="1" i="0" u="none" strike="noStrike" cap="none" normalizeH="0" baseline="0" dirty="0">
                <a:ln>
                  <a:noFill/>
                </a:ln>
                <a:effectLst/>
                <a:latin typeface="Consolas" panose="020B0609020204030204" pitchFamily="49" charset="0"/>
              </a:rPr>
              <a:t>(</a:t>
            </a:r>
            <a:r>
              <a:rPr kumimoji="0" lang="en-US" altLang="en-US" sz="1600" b="1" i="0" u="none" strike="noStrike" cap="none" normalizeH="0" baseline="0" dirty="0" err="1">
                <a:ln>
                  <a:noFill/>
                </a:ln>
                <a:effectLst/>
                <a:latin typeface="Consolas" panose="020B0609020204030204" pitchFamily="49" charset="0"/>
              </a:rPr>
              <a:t>R.layout.activity_main</a:t>
            </a:r>
            <a:r>
              <a:rPr kumimoji="0" lang="en-US" altLang="en-US" sz="1600" b="1" i="0" u="none" strike="noStrike" cap="none" normalizeH="0" baseline="0" dirty="0">
                <a:ln>
                  <a:noFill/>
                </a:ln>
                <a:effectLst/>
                <a:latin typeface="Consolas" panose="020B0609020204030204" pitchFamily="49" charset="0"/>
              </a:rPr>
              <a:t>);</a:t>
            </a:r>
            <a:br>
              <a:rPr kumimoji="0" lang="en-US" altLang="en-US" sz="1600" b="1" i="0" u="none" strike="noStrike" cap="none" normalizeH="0" baseline="0" dirty="0">
                <a:ln>
                  <a:noFill/>
                </a:ln>
                <a:effectLst/>
                <a:latin typeface="Consolas" panose="020B0609020204030204" pitchFamily="49" charset="0"/>
              </a:rPr>
            </a:br>
            <a:r>
              <a:rPr kumimoji="0" lang="en-US" altLang="en-US" sz="1600" b="1" i="0" u="none" strike="noStrike" cap="none" normalizeH="0" baseline="0" dirty="0">
                <a:ln>
                  <a:noFill/>
                </a:ln>
                <a:effectLst/>
                <a:latin typeface="Consolas" panose="020B0609020204030204" pitchFamily="49" charset="0"/>
              </a:rPr>
              <a:t>    }</a:t>
            </a:r>
            <a:br>
              <a:rPr kumimoji="0" lang="en-US" altLang="en-US" sz="1600" b="1" i="0" u="none" strike="noStrike" cap="none" normalizeH="0" baseline="0" dirty="0">
                <a:ln>
                  <a:noFill/>
                </a:ln>
                <a:effectLst/>
                <a:latin typeface="Consolas" panose="020B0609020204030204" pitchFamily="49" charset="0"/>
              </a:rPr>
            </a:br>
            <a:r>
              <a:rPr kumimoji="0" lang="en-US" altLang="en-US" sz="1600" b="1" i="0" u="none" strike="noStrike" cap="none" normalizeH="0" baseline="0" dirty="0">
                <a:ln>
                  <a:noFill/>
                </a:ln>
                <a:effectLst/>
                <a:latin typeface="Consolas" panose="020B0609020204030204" pitchFamily="49" charset="0"/>
              </a:rPr>
              <a:t>}</a:t>
            </a:r>
            <a:endParaRPr kumimoji="0" lang="en-US" altLang="en-US" sz="3600" b="1" i="0" u="none" strike="noStrike" cap="none" normalizeH="0" baseline="0" dirty="0">
              <a:ln>
                <a:noFill/>
              </a:ln>
              <a:effectLst/>
              <a:latin typeface="Consolas" panose="020B0609020204030204" pitchFamily="49" charset="0"/>
            </a:endParaRPr>
          </a:p>
        </p:txBody>
      </p:sp>
      <p:sp>
        <p:nvSpPr>
          <p:cNvPr id="6" name="Rectangle 2">
            <a:extLst>
              <a:ext uri="{FF2B5EF4-FFF2-40B4-BE49-F238E27FC236}">
                <a16:creationId xmlns:a16="http://schemas.microsoft.com/office/drawing/2014/main" id="{A206376B-6FF2-4B2A-1335-38A031BB7A89}"/>
              </a:ext>
            </a:extLst>
          </p:cNvPr>
          <p:cNvSpPr>
            <a:spLocks noChangeArrowheads="1"/>
          </p:cNvSpPr>
          <p:nvPr/>
        </p:nvSpPr>
        <p:spPr bwMode="auto">
          <a:xfrm>
            <a:off x="6260892" y="2625324"/>
            <a:ext cx="5666282" cy="3600986"/>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ysClr val="windowText" lastClr="000000"/>
                </a:solidFill>
                <a:effectLst/>
                <a:latin typeface="Consolas" panose="020B0609020204030204" pitchFamily="49" charset="0"/>
              </a:rPr>
              <a:t>&lt;?xml version="1.0" encoding="utf-8"?&gt;</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&lt;</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androidx.constraintlayout.widget.ConstraintLayout</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xmlns:android</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="http://schemas.android.com/</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apk</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/res/android"</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xmlns:app</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="http://schemas.android.com/</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apk</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/res-auto"</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xmlns:tools</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="http://schemas.android.com/tools"</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android:layout_width</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match_parent</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android:layout_height</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match_parent</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tools:context</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MainActivity</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"&gt;</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&lt;</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TextView</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android:layout_width</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wrap_content</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android:layout_height</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wrap_content</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android:text</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="Hello World!"</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app:layout_constraintBottom_toBottomOf</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="parent"</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app:layout_constraintEnd_toEndOf</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="parent"</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app:layout_constraintStart_toStartOf</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="parent"</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        </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app:layout_constraintTop_toTopOf</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="parent" /&gt;</a:t>
            </a: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br>
              <a:rPr kumimoji="0" lang="en-US" altLang="en-US" sz="1200" b="1" i="0" u="none" strike="noStrike" cap="none" normalizeH="0" baseline="0" dirty="0">
                <a:ln>
                  <a:noFill/>
                </a:ln>
                <a:solidFill>
                  <a:sysClr val="windowText" lastClr="000000"/>
                </a:solidFill>
                <a:effectLst/>
                <a:latin typeface="Consolas" panose="020B0609020204030204" pitchFamily="49" charset="0"/>
              </a:rPr>
            </a:br>
            <a:r>
              <a:rPr kumimoji="0" lang="en-US" altLang="en-US" sz="1200" b="1" i="0" u="none" strike="noStrike" cap="none" normalizeH="0" baseline="0" dirty="0">
                <a:ln>
                  <a:noFill/>
                </a:ln>
                <a:solidFill>
                  <a:sysClr val="windowText" lastClr="000000"/>
                </a:solidFill>
                <a:effectLst/>
                <a:latin typeface="Consolas" panose="020B0609020204030204" pitchFamily="49" charset="0"/>
              </a:rPr>
              <a:t>&lt;/</a:t>
            </a:r>
            <a:r>
              <a:rPr kumimoji="0" lang="en-US" altLang="en-US" sz="1200" b="1" i="0" u="none" strike="noStrike" cap="none" normalizeH="0" baseline="0" dirty="0" err="1">
                <a:ln>
                  <a:noFill/>
                </a:ln>
                <a:solidFill>
                  <a:sysClr val="windowText" lastClr="000000"/>
                </a:solidFill>
                <a:effectLst/>
                <a:latin typeface="Consolas" panose="020B0609020204030204" pitchFamily="49" charset="0"/>
              </a:rPr>
              <a:t>androidx.constraintlayout.widget.ConstraintLayout</a:t>
            </a:r>
            <a:r>
              <a:rPr kumimoji="0" lang="en-US" altLang="en-US" sz="1200" b="1" i="0" u="none" strike="noStrike" cap="none" normalizeH="0" baseline="0" dirty="0">
                <a:ln>
                  <a:noFill/>
                </a:ln>
                <a:solidFill>
                  <a:sysClr val="windowText" lastClr="000000"/>
                </a:solidFill>
                <a:effectLst/>
                <a:latin typeface="Consolas" panose="020B0609020204030204" pitchFamily="49" charset="0"/>
              </a:rPr>
              <a:t>&gt;</a:t>
            </a:r>
            <a:endParaRPr kumimoji="0" lang="en-US" altLang="en-US" sz="2800" b="1" i="0" u="none" strike="noStrike" cap="none" normalizeH="0" baseline="0" dirty="0">
              <a:ln>
                <a:noFill/>
              </a:ln>
              <a:solidFill>
                <a:sysClr val="windowText" lastClr="000000"/>
              </a:solidFill>
              <a:effectLst/>
              <a:latin typeface="Consolas" panose="020B0609020204030204" pitchFamily="49" charset="0"/>
            </a:endParaRPr>
          </a:p>
        </p:txBody>
      </p:sp>
    </p:spTree>
    <p:extLst>
      <p:ext uri="{BB962C8B-B14F-4D97-AF65-F5344CB8AC3E}">
        <p14:creationId xmlns:p14="http://schemas.microsoft.com/office/powerpoint/2010/main" val="40397758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56142A1-F8A9-0B9D-A8D5-419C49240DBC}"/>
              </a:ext>
            </a:extLst>
          </p:cNvPr>
          <p:cNvSpPr>
            <a:spLocks noGrp="1"/>
          </p:cNvSpPr>
          <p:nvPr>
            <p:ph type="title"/>
          </p:nvPr>
        </p:nvSpPr>
        <p:spPr/>
        <p:txBody>
          <a:bodyPr/>
          <a:lstStyle/>
          <a:p>
            <a:r>
              <a:rPr lang="en-US" dirty="0"/>
              <a:t>Adding Component</a:t>
            </a:r>
          </a:p>
        </p:txBody>
      </p:sp>
      <p:sp>
        <p:nvSpPr>
          <p:cNvPr id="3" name="Segnaposto contenuto 2">
            <a:extLst>
              <a:ext uri="{FF2B5EF4-FFF2-40B4-BE49-F238E27FC236}">
                <a16:creationId xmlns:a16="http://schemas.microsoft.com/office/drawing/2014/main" id="{46A24E71-7531-B4C4-D8C8-D5922D85CEB0}"/>
              </a:ext>
            </a:extLst>
          </p:cNvPr>
          <p:cNvSpPr>
            <a:spLocks noGrp="1"/>
          </p:cNvSpPr>
          <p:nvPr>
            <p:ph sz="half" idx="1"/>
          </p:nvPr>
        </p:nvSpPr>
        <p:spPr>
          <a:xfrm>
            <a:off x="609599" y="1600201"/>
            <a:ext cx="10972799" cy="4525963"/>
          </a:xfrm>
        </p:spPr>
        <p:txBody>
          <a:bodyPr/>
          <a:lstStyle/>
          <a:p>
            <a:pPr marL="0" indent="0">
              <a:buNone/>
            </a:pPr>
            <a:r>
              <a:rPr lang="en-US" dirty="0"/>
              <a:t>As soon as we add component via Layout editor, XML file or directly on Activity class all this object will be declared into the XML file. To run it we use an emulator.</a:t>
            </a:r>
          </a:p>
        </p:txBody>
      </p:sp>
      <p:pic>
        <p:nvPicPr>
          <p:cNvPr id="7" name="Immagine 6">
            <a:extLst>
              <a:ext uri="{FF2B5EF4-FFF2-40B4-BE49-F238E27FC236}">
                <a16:creationId xmlns:a16="http://schemas.microsoft.com/office/drawing/2014/main" id="{AC667B9C-5554-014C-159B-5EE3E1F52560}"/>
              </a:ext>
            </a:extLst>
          </p:cNvPr>
          <p:cNvPicPr>
            <a:picLocks noChangeAspect="1"/>
          </p:cNvPicPr>
          <p:nvPr/>
        </p:nvPicPr>
        <p:blipFill rotWithShape="1">
          <a:blip r:embed="rId2"/>
          <a:srcRect l="5411" t="9036" b="2672"/>
          <a:stretch/>
        </p:blipFill>
        <p:spPr>
          <a:xfrm>
            <a:off x="1673273" y="2960026"/>
            <a:ext cx="8845449" cy="3793043"/>
          </a:xfrm>
          <a:prstGeom prst="rect">
            <a:avLst/>
          </a:prstGeom>
        </p:spPr>
      </p:pic>
    </p:spTree>
    <p:extLst>
      <p:ext uri="{BB962C8B-B14F-4D97-AF65-F5344CB8AC3E}">
        <p14:creationId xmlns:p14="http://schemas.microsoft.com/office/powerpoint/2010/main" val="21042597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DC1659F-7805-4EE3-ACCF-664C71D03C63}"/>
              </a:ext>
            </a:extLst>
          </p:cNvPr>
          <p:cNvSpPr>
            <a:spLocks noGrp="1"/>
          </p:cNvSpPr>
          <p:nvPr>
            <p:ph type="title"/>
          </p:nvPr>
        </p:nvSpPr>
        <p:spPr>
          <a:xfrm>
            <a:off x="609600" y="274638"/>
            <a:ext cx="10972800" cy="1143000"/>
          </a:xfrm>
        </p:spPr>
        <p:txBody>
          <a:bodyPr anchor="ctr">
            <a:normAutofit/>
          </a:bodyPr>
          <a:lstStyle/>
          <a:p>
            <a:r>
              <a:rPr lang="en-US" dirty="0"/>
              <a:t>Create an Emulator</a:t>
            </a:r>
          </a:p>
        </p:txBody>
      </p:sp>
      <p:pic>
        <p:nvPicPr>
          <p:cNvPr id="15" name="Segnaposto contenuto 8" descr="Immagine che contiene testo&#10;&#10;Descrizione generata automaticamente">
            <a:extLst>
              <a:ext uri="{FF2B5EF4-FFF2-40B4-BE49-F238E27FC236}">
                <a16:creationId xmlns:a16="http://schemas.microsoft.com/office/drawing/2014/main" id="{D0D6A946-60C8-4CD5-B79F-A99C5A39242D}"/>
              </a:ext>
            </a:extLst>
          </p:cNvPr>
          <p:cNvPicPr>
            <a:picLocks noChangeAspect="1"/>
          </p:cNvPicPr>
          <p:nvPr/>
        </p:nvPicPr>
        <p:blipFill>
          <a:blip r:embed="rId2"/>
          <a:stretch>
            <a:fillRect/>
          </a:stretch>
        </p:blipFill>
        <p:spPr>
          <a:xfrm>
            <a:off x="1616770" y="2338425"/>
            <a:ext cx="3731621" cy="4355646"/>
          </a:xfrm>
          <a:prstGeom prst="rect">
            <a:avLst/>
          </a:prstGeom>
          <a:noFill/>
        </p:spPr>
      </p:pic>
      <p:sp>
        <p:nvSpPr>
          <p:cNvPr id="16" name="Rettangolo 15">
            <a:extLst>
              <a:ext uri="{FF2B5EF4-FFF2-40B4-BE49-F238E27FC236}">
                <a16:creationId xmlns:a16="http://schemas.microsoft.com/office/drawing/2014/main" id="{26E9EB15-6994-4AFC-BC6C-13F74036DA3B}"/>
              </a:ext>
            </a:extLst>
          </p:cNvPr>
          <p:cNvSpPr/>
          <p:nvPr/>
        </p:nvSpPr>
        <p:spPr>
          <a:xfrm>
            <a:off x="5191125" y="3169422"/>
            <a:ext cx="157266" cy="659629"/>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0000"/>
              </a:solidFill>
            </a:endParaRPr>
          </a:p>
        </p:txBody>
      </p:sp>
      <p:pic>
        <p:nvPicPr>
          <p:cNvPr id="4" name="Immagine 3">
            <a:extLst>
              <a:ext uri="{FF2B5EF4-FFF2-40B4-BE49-F238E27FC236}">
                <a16:creationId xmlns:a16="http://schemas.microsoft.com/office/drawing/2014/main" id="{6CBB09AB-C53B-4969-94C0-EE73184999A2}"/>
              </a:ext>
            </a:extLst>
          </p:cNvPr>
          <p:cNvPicPr>
            <a:picLocks noChangeAspect="1"/>
          </p:cNvPicPr>
          <p:nvPr/>
        </p:nvPicPr>
        <p:blipFill rotWithShape="1">
          <a:blip r:embed="rId3"/>
          <a:srcRect b="29924"/>
          <a:stretch/>
        </p:blipFill>
        <p:spPr>
          <a:xfrm>
            <a:off x="5942105" y="2336800"/>
            <a:ext cx="5910383" cy="4357271"/>
          </a:xfrm>
          <a:prstGeom prst="rect">
            <a:avLst/>
          </a:prstGeom>
        </p:spPr>
      </p:pic>
      <p:sp>
        <p:nvSpPr>
          <p:cNvPr id="8" name="Rettangolo 7">
            <a:extLst>
              <a:ext uri="{FF2B5EF4-FFF2-40B4-BE49-F238E27FC236}">
                <a16:creationId xmlns:a16="http://schemas.microsoft.com/office/drawing/2014/main" id="{216FE7A6-3D9D-4730-8B9F-FC410C890274}"/>
              </a:ext>
            </a:extLst>
          </p:cNvPr>
          <p:cNvSpPr/>
          <p:nvPr/>
        </p:nvSpPr>
        <p:spPr>
          <a:xfrm>
            <a:off x="5989555" y="3038475"/>
            <a:ext cx="1383702" cy="390525"/>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0000"/>
              </a:solidFill>
            </a:endParaRPr>
          </a:p>
        </p:txBody>
      </p:sp>
      <p:sp>
        <p:nvSpPr>
          <p:cNvPr id="10" name="CasellaDiTesto 9">
            <a:extLst>
              <a:ext uri="{FF2B5EF4-FFF2-40B4-BE49-F238E27FC236}">
                <a16:creationId xmlns:a16="http://schemas.microsoft.com/office/drawing/2014/main" id="{60DB8F11-E5DD-4334-9073-67679C657768}"/>
              </a:ext>
            </a:extLst>
          </p:cNvPr>
          <p:cNvSpPr txBox="1"/>
          <p:nvPr/>
        </p:nvSpPr>
        <p:spPr>
          <a:xfrm>
            <a:off x="975606" y="1507807"/>
            <a:ext cx="10876882" cy="830997"/>
          </a:xfrm>
          <a:prstGeom prst="rect">
            <a:avLst/>
          </a:prstGeom>
          <a:noFill/>
        </p:spPr>
        <p:txBody>
          <a:bodyPr wrap="square">
            <a:spAutoFit/>
          </a:bodyPr>
          <a:lstStyle/>
          <a:p>
            <a:pPr marL="457200" indent="-457200">
              <a:buFont typeface="+mj-lt"/>
              <a:buAutoNum type="arabicPeriod"/>
            </a:pPr>
            <a:r>
              <a:rPr lang="en-US" sz="2400" dirty="0"/>
              <a:t>Select Device Manager</a:t>
            </a:r>
          </a:p>
          <a:p>
            <a:pPr marL="457200" indent="-457200">
              <a:buFont typeface="+mj-lt"/>
              <a:buAutoNum type="arabicPeriod"/>
            </a:pPr>
            <a:r>
              <a:rPr lang="en-US" sz="2400" dirty="0"/>
              <a:t>Click create Device</a:t>
            </a:r>
          </a:p>
        </p:txBody>
      </p:sp>
    </p:spTree>
    <p:extLst>
      <p:ext uri="{BB962C8B-B14F-4D97-AF65-F5344CB8AC3E}">
        <p14:creationId xmlns:p14="http://schemas.microsoft.com/office/powerpoint/2010/main" val="3404653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A8FC0F3-E356-42D4-A7E7-74C04CFE993F}"/>
              </a:ext>
            </a:extLst>
          </p:cNvPr>
          <p:cNvSpPr>
            <a:spLocks noGrp="1"/>
          </p:cNvSpPr>
          <p:nvPr>
            <p:ph type="title"/>
          </p:nvPr>
        </p:nvSpPr>
        <p:spPr/>
        <p:txBody>
          <a:bodyPr/>
          <a:lstStyle/>
          <a:p>
            <a:r>
              <a:rPr lang="en-US" dirty="0"/>
              <a:t>Create an Emulator</a:t>
            </a:r>
          </a:p>
        </p:txBody>
      </p:sp>
      <p:sp>
        <p:nvSpPr>
          <p:cNvPr id="3" name="Segnaposto contenuto 2">
            <a:extLst>
              <a:ext uri="{FF2B5EF4-FFF2-40B4-BE49-F238E27FC236}">
                <a16:creationId xmlns:a16="http://schemas.microsoft.com/office/drawing/2014/main" id="{2170B03E-BCD6-441D-99D0-DE1EB7D60DB2}"/>
              </a:ext>
            </a:extLst>
          </p:cNvPr>
          <p:cNvSpPr>
            <a:spLocks noGrp="1"/>
          </p:cNvSpPr>
          <p:nvPr>
            <p:ph idx="1"/>
          </p:nvPr>
        </p:nvSpPr>
        <p:spPr/>
        <p:txBody>
          <a:bodyPr/>
          <a:lstStyle/>
          <a:p>
            <a:pPr marL="514350" indent="-514350">
              <a:buFont typeface="+mj-lt"/>
              <a:buAutoNum type="arabicPeriod" startAt="3"/>
            </a:pPr>
            <a:r>
              <a:rPr lang="en-US" sz="2000" dirty="0"/>
              <a:t>Choose the device that fits for your project</a:t>
            </a:r>
          </a:p>
          <a:p>
            <a:pPr marL="514350" indent="-514350">
              <a:buFont typeface="+mj-lt"/>
              <a:buAutoNum type="arabicPeriod" startAt="3"/>
            </a:pPr>
            <a:r>
              <a:rPr lang="en-US" sz="2000" dirty="0"/>
              <a:t>In base of which device you choose you have to select the version of android that you want on it</a:t>
            </a:r>
          </a:p>
          <a:p>
            <a:pPr marL="514350" indent="-514350">
              <a:buFont typeface="+mj-lt"/>
              <a:buAutoNum type="arabicPeriod" startAt="3"/>
            </a:pPr>
            <a:endParaRPr lang="en-US" sz="2800" dirty="0"/>
          </a:p>
          <a:p>
            <a:pPr marL="514350" indent="-514350">
              <a:buFont typeface="+mj-lt"/>
              <a:buAutoNum type="arabicPeriod" startAt="3"/>
            </a:pPr>
            <a:endParaRPr lang="en-US" dirty="0"/>
          </a:p>
          <a:p>
            <a:pPr marL="514350" indent="-514350">
              <a:buFont typeface="+mj-lt"/>
              <a:buAutoNum type="arabicPeriod" startAt="3"/>
            </a:pPr>
            <a:endParaRPr lang="en-US" dirty="0"/>
          </a:p>
        </p:txBody>
      </p:sp>
      <p:pic>
        <p:nvPicPr>
          <p:cNvPr id="4" name="Content Placeholder 5">
            <a:extLst>
              <a:ext uri="{FF2B5EF4-FFF2-40B4-BE49-F238E27FC236}">
                <a16:creationId xmlns:a16="http://schemas.microsoft.com/office/drawing/2014/main" id="{45BC52ED-EAE1-47FE-944A-3C0A247CD67F}"/>
              </a:ext>
            </a:extLst>
          </p:cNvPr>
          <p:cNvPicPr>
            <a:picLocks noChangeAspect="1"/>
          </p:cNvPicPr>
          <p:nvPr/>
        </p:nvPicPr>
        <p:blipFill>
          <a:blip r:embed="rId2"/>
          <a:stretch>
            <a:fillRect/>
          </a:stretch>
        </p:blipFill>
        <p:spPr>
          <a:xfrm>
            <a:off x="711200" y="2512444"/>
            <a:ext cx="5384800" cy="3796283"/>
          </a:xfrm>
          <a:prstGeom prst="rect">
            <a:avLst/>
          </a:prstGeom>
          <a:noFill/>
        </p:spPr>
      </p:pic>
      <p:pic>
        <p:nvPicPr>
          <p:cNvPr id="6" name="Immagine 5">
            <a:extLst>
              <a:ext uri="{FF2B5EF4-FFF2-40B4-BE49-F238E27FC236}">
                <a16:creationId xmlns:a16="http://schemas.microsoft.com/office/drawing/2014/main" id="{D8CE5507-D53F-4221-9BE9-A4E278A4347E}"/>
              </a:ext>
            </a:extLst>
          </p:cNvPr>
          <p:cNvPicPr>
            <a:picLocks noChangeAspect="1"/>
          </p:cNvPicPr>
          <p:nvPr/>
        </p:nvPicPr>
        <p:blipFill>
          <a:blip r:embed="rId3"/>
          <a:stretch>
            <a:fillRect/>
          </a:stretch>
        </p:blipFill>
        <p:spPr>
          <a:xfrm>
            <a:off x="6227870" y="2512444"/>
            <a:ext cx="5456130" cy="3796283"/>
          </a:xfrm>
          <a:prstGeom prst="rect">
            <a:avLst/>
          </a:prstGeom>
        </p:spPr>
      </p:pic>
    </p:spTree>
    <p:extLst>
      <p:ext uri="{BB962C8B-B14F-4D97-AF65-F5344CB8AC3E}">
        <p14:creationId xmlns:p14="http://schemas.microsoft.com/office/powerpoint/2010/main" val="3614758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D0C2982-11F3-48C7-9E92-49C3F99EB1DB}"/>
              </a:ext>
            </a:extLst>
          </p:cNvPr>
          <p:cNvSpPr>
            <a:spLocks noGrp="1"/>
          </p:cNvSpPr>
          <p:nvPr>
            <p:ph type="title"/>
          </p:nvPr>
        </p:nvSpPr>
        <p:spPr/>
        <p:txBody>
          <a:bodyPr/>
          <a:lstStyle/>
          <a:p>
            <a:r>
              <a:rPr lang="en-US" dirty="0"/>
              <a:t>Create an Emulator</a:t>
            </a:r>
          </a:p>
        </p:txBody>
      </p:sp>
      <p:sp>
        <p:nvSpPr>
          <p:cNvPr id="3" name="Segnaposto contenuto 2">
            <a:extLst>
              <a:ext uri="{FF2B5EF4-FFF2-40B4-BE49-F238E27FC236}">
                <a16:creationId xmlns:a16="http://schemas.microsoft.com/office/drawing/2014/main" id="{0A74F5AB-C53F-4D95-83CE-9ECFF4408BAB}"/>
              </a:ext>
            </a:extLst>
          </p:cNvPr>
          <p:cNvSpPr>
            <a:spLocks noGrp="1"/>
          </p:cNvSpPr>
          <p:nvPr>
            <p:ph idx="1"/>
          </p:nvPr>
        </p:nvSpPr>
        <p:spPr/>
        <p:txBody>
          <a:bodyPr/>
          <a:lstStyle/>
          <a:p>
            <a:pPr marL="514350" indent="-514350">
              <a:buFont typeface="+mj-lt"/>
              <a:buAutoNum type="arabicPeriod" startAt="5"/>
            </a:pPr>
            <a:r>
              <a:rPr lang="en-US" dirty="0"/>
              <a:t>Choose a device’s name and its orientation</a:t>
            </a:r>
          </a:p>
          <a:p>
            <a:pPr marL="514350" indent="-514350">
              <a:buFont typeface="+mj-lt"/>
              <a:buAutoNum type="arabicPeriod" startAt="5"/>
            </a:pPr>
            <a:r>
              <a:rPr lang="en-US" dirty="0"/>
              <a:t>Now you can run your emulator by pressing “run app”</a:t>
            </a:r>
          </a:p>
          <a:p>
            <a:pPr marL="514350" indent="-514350">
              <a:buFont typeface="+mj-lt"/>
              <a:buAutoNum type="arabicPeriod" startAt="5"/>
            </a:pPr>
            <a:endParaRPr lang="en-US" dirty="0"/>
          </a:p>
        </p:txBody>
      </p:sp>
      <p:pic>
        <p:nvPicPr>
          <p:cNvPr id="5" name="Immagine 4">
            <a:extLst>
              <a:ext uri="{FF2B5EF4-FFF2-40B4-BE49-F238E27FC236}">
                <a16:creationId xmlns:a16="http://schemas.microsoft.com/office/drawing/2014/main" id="{75FD0C42-4178-4C57-B2BC-4C0EDCF84C55}"/>
              </a:ext>
            </a:extLst>
          </p:cNvPr>
          <p:cNvPicPr>
            <a:picLocks noChangeAspect="1"/>
          </p:cNvPicPr>
          <p:nvPr/>
        </p:nvPicPr>
        <p:blipFill>
          <a:blip r:embed="rId2"/>
          <a:stretch>
            <a:fillRect/>
          </a:stretch>
        </p:blipFill>
        <p:spPr>
          <a:xfrm>
            <a:off x="362857" y="3189197"/>
            <a:ext cx="4818741" cy="2799552"/>
          </a:xfrm>
          <a:prstGeom prst="rect">
            <a:avLst/>
          </a:prstGeom>
        </p:spPr>
      </p:pic>
      <p:pic>
        <p:nvPicPr>
          <p:cNvPr id="7" name="Immagine 6">
            <a:extLst>
              <a:ext uri="{FF2B5EF4-FFF2-40B4-BE49-F238E27FC236}">
                <a16:creationId xmlns:a16="http://schemas.microsoft.com/office/drawing/2014/main" id="{9213E90D-59F9-4674-ADD2-5D02D10895E9}"/>
              </a:ext>
            </a:extLst>
          </p:cNvPr>
          <p:cNvPicPr>
            <a:picLocks noChangeAspect="1"/>
          </p:cNvPicPr>
          <p:nvPr/>
        </p:nvPicPr>
        <p:blipFill>
          <a:blip r:embed="rId3"/>
          <a:stretch>
            <a:fillRect/>
          </a:stretch>
        </p:blipFill>
        <p:spPr>
          <a:xfrm>
            <a:off x="6067735" y="4322235"/>
            <a:ext cx="2829320" cy="266737"/>
          </a:xfrm>
          <a:prstGeom prst="rect">
            <a:avLst/>
          </a:prstGeom>
        </p:spPr>
      </p:pic>
      <p:pic>
        <p:nvPicPr>
          <p:cNvPr id="9" name="Immagine 8">
            <a:extLst>
              <a:ext uri="{FF2B5EF4-FFF2-40B4-BE49-F238E27FC236}">
                <a16:creationId xmlns:a16="http://schemas.microsoft.com/office/drawing/2014/main" id="{CAC071D1-0B40-4665-86F6-4F2BBCE4BC01}"/>
              </a:ext>
            </a:extLst>
          </p:cNvPr>
          <p:cNvPicPr>
            <a:picLocks noChangeAspect="1"/>
          </p:cNvPicPr>
          <p:nvPr/>
        </p:nvPicPr>
        <p:blipFill rotWithShape="1">
          <a:blip r:embed="rId4"/>
          <a:srcRect l="2454" r="2748"/>
          <a:stretch/>
        </p:blipFill>
        <p:spPr>
          <a:xfrm>
            <a:off x="9651545" y="2792648"/>
            <a:ext cx="1624107" cy="3592649"/>
          </a:xfrm>
          <a:prstGeom prst="roundRect">
            <a:avLst/>
          </a:prstGeom>
        </p:spPr>
      </p:pic>
      <p:sp>
        <p:nvSpPr>
          <p:cNvPr id="10" name="Freccia a destra 9">
            <a:extLst>
              <a:ext uri="{FF2B5EF4-FFF2-40B4-BE49-F238E27FC236}">
                <a16:creationId xmlns:a16="http://schemas.microsoft.com/office/drawing/2014/main" id="{10EB2EE9-9FD9-4676-9076-DED4D4B24D50}"/>
              </a:ext>
            </a:extLst>
          </p:cNvPr>
          <p:cNvSpPr/>
          <p:nvPr/>
        </p:nvSpPr>
        <p:spPr>
          <a:xfrm>
            <a:off x="5341510" y="4322235"/>
            <a:ext cx="566313" cy="242508"/>
          </a:xfrm>
          <a:prstGeom prst="rightArrow">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Freccia a destra 10">
            <a:extLst>
              <a:ext uri="{FF2B5EF4-FFF2-40B4-BE49-F238E27FC236}">
                <a16:creationId xmlns:a16="http://schemas.microsoft.com/office/drawing/2014/main" id="{3DF8B600-4FAE-4A5A-A8B1-B85D3829E59E}"/>
              </a:ext>
            </a:extLst>
          </p:cNvPr>
          <p:cNvSpPr/>
          <p:nvPr/>
        </p:nvSpPr>
        <p:spPr>
          <a:xfrm>
            <a:off x="9012916" y="4298006"/>
            <a:ext cx="450398" cy="266737"/>
          </a:xfrm>
          <a:prstGeom prst="rightArrow">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08160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B1E3D13-E265-DB7C-8E72-58C5A8AFE9BA}"/>
              </a:ext>
            </a:extLst>
          </p:cNvPr>
          <p:cNvSpPr>
            <a:spLocks noGrp="1"/>
          </p:cNvSpPr>
          <p:nvPr>
            <p:ph type="title"/>
          </p:nvPr>
        </p:nvSpPr>
        <p:spPr>
          <a:xfrm>
            <a:off x="609600" y="274638"/>
            <a:ext cx="10972800" cy="1143000"/>
          </a:xfrm>
        </p:spPr>
        <p:txBody>
          <a:bodyPr anchor="ctr">
            <a:normAutofit/>
          </a:bodyPr>
          <a:lstStyle/>
          <a:p>
            <a:r>
              <a:rPr lang="en-US" dirty="0"/>
              <a:t>Device Manager</a:t>
            </a:r>
          </a:p>
        </p:txBody>
      </p:sp>
      <p:sp>
        <p:nvSpPr>
          <p:cNvPr id="3" name="Segnaposto contenuto 2">
            <a:extLst>
              <a:ext uri="{FF2B5EF4-FFF2-40B4-BE49-F238E27FC236}">
                <a16:creationId xmlns:a16="http://schemas.microsoft.com/office/drawing/2014/main" id="{76FF3E0B-628C-A873-95BA-15B787CBAFD2}"/>
              </a:ext>
            </a:extLst>
          </p:cNvPr>
          <p:cNvSpPr>
            <a:spLocks noGrp="1"/>
          </p:cNvSpPr>
          <p:nvPr>
            <p:ph sz="half" idx="1"/>
          </p:nvPr>
        </p:nvSpPr>
        <p:spPr>
          <a:xfrm>
            <a:off x="609599" y="1600201"/>
            <a:ext cx="6076013" cy="4525963"/>
          </a:xfrm>
        </p:spPr>
        <p:txBody>
          <a:bodyPr>
            <a:normAutofit/>
          </a:bodyPr>
          <a:lstStyle/>
          <a:p>
            <a:pPr marL="0" indent="0">
              <a:buNone/>
            </a:pPr>
            <a:r>
              <a:rPr lang="en-US" dirty="0"/>
              <a:t>The Device Manager manages all possible emulators that we will create and allows us to:</a:t>
            </a:r>
          </a:p>
          <a:p>
            <a:r>
              <a:rPr lang="en-US" dirty="0"/>
              <a:t>explore files within our emulated device</a:t>
            </a:r>
          </a:p>
          <a:p>
            <a:r>
              <a:rPr lang="en-US" dirty="0"/>
              <a:t>Add new emulators</a:t>
            </a:r>
          </a:p>
          <a:p>
            <a:r>
              <a:rPr lang="en-US" dirty="0"/>
              <a:t>modify existing devices by changing: model, android version, ram memory and internal memory </a:t>
            </a:r>
          </a:p>
        </p:txBody>
      </p:sp>
      <p:pic>
        <p:nvPicPr>
          <p:cNvPr id="5" name="Immagine 4">
            <a:extLst>
              <a:ext uri="{FF2B5EF4-FFF2-40B4-BE49-F238E27FC236}">
                <a16:creationId xmlns:a16="http://schemas.microsoft.com/office/drawing/2014/main" id="{37214DAE-7DF8-0F58-35BC-5ED4FE0E7447}"/>
              </a:ext>
            </a:extLst>
          </p:cNvPr>
          <p:cNvPicPr>
            <a:picLocks noChangeAspect="1"/>
          </p:cNvPicPr>
          <p:nvPr/>
        </p:nvPicPr>
        <p:blipFill>
          <a:blip r:embed="rId2"/>
          <a:stretch>
            <a:fillRect/>
          </a:stretch>
        </p:blipFill>
        <p:spPr>
          <a:xfrm>
            <a:off x="7010914" y="1417638"/>
            <a:ext cx="4571486" cy="5209671"/>
          </a:xfrm>
          <a:prstGeom prst="rect">
            <a:avLst/>
          </a:prstGeom>
          <a:noFill/>
        </p:spPr>
      </p:pic>
    </p:spTree>
    <p:extLst>
      <p:ext uri="{BB962C8B-B14F-4D97-AF65-F5344CB8AC3E}">
        <p14:creationId xmlns:p14="http://schemas.microsoft.com/office/powerpoint/2010/main" val="28276948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B1E3D13-E265-DB7C-8E72-58C5A8AFE9BA}"/>
              </a:ext>
            </a:extLst>
          </p:cNvPr>
          <p:cNvSpPr>
            <a:spLocks noGrp="1"/>
          </p:cNvSpPr>
          <p:nvPr>
            <p:ph type="title"/>
          </p:nvPr>
        </p:nvSpPr>
        <p:spPr>
          <a:xfrm>
            <a:off x="609600" y="274638"/>
            <a:ext cx="10972800" cy="1143000"/>
          </a:xfrm>
        </p:spPr>
        <p:txBody>
          <a:bodyPr anchor="ctr">
            <a:normAutofit/>
          </a:bodyPr>
          <a:lstStyle/>
          <a:p>
            <a:r>
              <a:rPr lang="en-US" dirty="0"/>
              <a:t>Device Manager</a:t>
            </a:r>
          </a:p>
        </p:txBody>
      </p:sp>
      <p:sp>
        <p:nvSpPr>
          <p:cNvPr id="3" name="Segnaposto contenuto 2">
            <a:extLst>
              <a:ext uri="{FF2B5EF4-FFF2-40B4-BE49-F238E27FC236}">
                <a16:creationId xmlns:a16="http://schemas.microsoft.com/office/drawing/2014/main" id="{76FF3E0B-628C-A873-95BA-15B787CBAFD2}"/>
              </a:ext>
            </a:extLst>
          </p:cNvPr>
          <p:cNvSpPr>
            <a:spLocks noGrp="1"/>
          </p:cNvSpPr>
          <p:nvPr>
            <p:ph sz="half" idx="1"/>
          </p:nvPr>
        </p:nvSpPr>
        <p:spPr>
          <a:xfrm>
            <a:off x="609600" y="1600201"/>
            <a:ext cx="5384800" cy="4525963"/>
          </a:xfrm>
        </p:spPr>
        <p:txBody>
          <a:bodyPr>
            <a:normAutofit/>
          </a:bodyPr>
          <a:lstStyle/>
          <a:p>
            <a:pPr marL="0" indent="0">
              <a:lnSpc>
                <a:spcPct val="90000"/>
              </a:lnSpc>
              <a:buNone/>
            </a:pPr>
            <a:r>
              <a:rPr lang="en-US" dirty="0"/>
              <a:t>The Device Manager manages all possible emulators that we will create and allows us to:</a:t>
            </a:r>
            <a:endParaRPr lang="en-US"/>
          </a:p>
          <a:p>
            <a:pPr>
              <a:lnSpc>
                <a:spcPct val="90000"/>
              </a:lnSpc>
            </a:pPr>
            <a:r>
              <a:rPr lang="en-US" dirty="0"/>
              <a:t>explore files within our emulated device</a:t>
            </a:r>
            <a:endParaRPr lang="en-US"/>
          </a:p>
          <a:p>
            <a:pPr>
              <a:lnSpc>
                <a:spcPct val="90000"/>
              </a:lnSpc>
            </a:pPr>
            <a:r>
              <a:rPr lang="en-US" dirty="0"/>
              <a:t>Add new emulators</a:t>
            </a:r>
            <a:endParaRPr lang="en-US"/>
          </a:p>
          <a:p>
            <a:pPr>
              <a:lnSpc>
                <a:spcPct val="90000"/>
              </a:lnSpc>
            </a:pPr>
            <a:r>
              <a:rPr lang="en-US" dirty="0"/>
              <a:t>modify existing devices by changing: model, android version, ram memory and internal memory </a:t>
            </a:r>
            <a:endParaRPr lang="en-US"/>
          </a:p>
        </p:txBody>
      </p:sp>
      <p:pic>
        <p:nvPicPr>
          <p:cNvPr id="6" name="Immagine 5">
            <a:extLst>
              <a:ext uri="{FF2B5EF4-FFF2-40B4-BE49-F238E27FC236}">
                <a16:creationId xmlns:a16="http://schemas.microsoft.com/office/drawing/2014/main" id="{EE3F88B1-EF36-32B7-9983-5612C8677BBE}"/>
              </a:ext>
            </a:extLst>
          </p:cNvPr>
          <p:cNvPicPr>
            <a:picLocks noChangeAspect="1"/>
          </p:cNvPicPr>
          <p:nvPr/>
        </p:nvPicPr>
        <p:blipFill>
          <a:blip r:embed="rId2"/>
          <a:stretch>
            <a:fillRect/>
          </a:stretch>
        </p:blipFill>
        <p:spPr>
          <a:xfrm>
            <a:off x="6216577" y="1600201"/>
            <a:ext cx="5087210" cy="4845569"/>
          </a:xfrm>
          <a:prstGeom prst="rect">
            <a:avLst/>
          </a:prstGeom>
          <a:noFill/>
        </p:spPr>
      </p:pic>
    </p:spTree>
    <p:extLst>
      <p:ext uri="{BB962C8B-B14F-4D97-AF65-F5344CB8AC3E}">
        <p14:creationId xmlns:p14="http://schemas.microsoft.com/office/powerpoint/2010/main" val="366819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FCE138C-D9D4-48FB-95F7-CA775A0145C1}"/>
              </a:ext>
            </a:extLst>
          </p:cNvPr>
          <p:cNvSpPr>
            <a:spLocks noGrp="1"/>
          </p:cNvSpPr>
          <p:nvPr>
            <p:ph type="title"/>
          </p:nvPr>
        </p:nvSpPr>
        <p:spPr/>
        <p:txBody>
          <a:bodyPr/>
          <a:lstStyle/>
          <a:p>
            <a:r>
              <a:rPr lang="en-US" dirty="0"/>
              <a:t>Setup</a:t>
            </a:r>
          </a:p>
        </p:txBody>
      </p:sp>
      <p:sp>
        <p:nvSpPr>
          <p:cNvPr id="3" name="Segnaposto contenuto 2">
            <a:extLst>
              <a:ext uri="{FF2B5EF4-FFF2-40B4-BE49-F238E27FC236}">
                <a16:creationId xmlns:a16="http://schemas.microsoft.com/office/drawing/2014/main" id="{026FBC80-A052-4103-A800-DFF1C149A5A7}"/>
              </a:ext>
            </a:extLst>
          </p:cNvPr>
          <p:cNvSpPr>
            <a:spLocks noGrp="1"/>
          </p:cNvSpPr>
          <p:nvPr>
            <p:ph idx="1"/>
          </p:nvPr>
        </p:nvSpPr>
        <p:spPr/>
        <p:txBody>
          <a:bodyPr/>
          <a:lstStyle/>
          <a:p>
            <a:pPr marL="0" indent="0">
              <a:buNone/>
            </a:pPr>
            <a:endParaRPr lang="en-US" dirty="0">
              <a:latin typeface="+mj-lt"/>
            </a:endParaRPr>
          </a:p>
          <a:p>
            <a:pPr marL="0" indent="0">
              <a:buNone/>
            </a:pPr>
            <a:r>
              <a:rPr lang="en-US" dirty="0">
                <a:latin typeface="+mj-lt"/>
              </a:rPr>
              <a:t>Install JDK: </a:t>
            </a:r>
            <a:r>
              <a:rPr lang="en-US" dirty="0">
                <a:latin typeface="+mj-lt"/>
                <a:hlinkClick r:id="rId2"/>
              </a:rPr>
              <a:t>https://www.oracle.com/java/</a:t>
            </a:r>
            <a:r>
              <a:rPr lang="en-US" u="sng" dirty="0">
                <a:latin typeface="+mj-lt"/>
                <a:hlinkClick r:id="rId2"/>
              </a:rPr>
              <a:t>technologies</a:t>
            </a:r>
            <a:r>
              <a:rPr lang="en-US" dirty="0">
                <a:latin typeface="+mj-lt"/>
                <a:hlinkClick r:id="rId2"/>
              </a:rPr>
              <a:t>/downloads/</a:t>
            </a:r>
            <a:endParaRPr lang="en-US" dirty="0">
              <a:latin typeface="+mj-lt"/>
            </a:endParaRPr>
          </a:p>
          <a:p>
            <a:pPr marL="0" indent="0">
              <a:buNone/>
            </a:pPr>
            <a:r>
              <a:rPr lang="en-US" dirty="0">
                <a:latin typeface="+mj-lt"/>
              </a:rPr>
              <a:t>Install Android studio: </a:t>
            </a:r>
            <a:r>
              <a:rPr lang="en-US" dirty="0">
                <a:hlinkClick r:id="rId3"/>
              </a:rPr>
              <a:t>https://developer.android.com/studio</a:t>
            </a:r>
            <a:endParaRPr lang="en-US" dirty="0"/>
          </a:p>
        </p:txBody>
      </p:sp>
    </p:spTree>
    <p:extLst>
      <p:ext uri="{BB962C8B-B14F-4D97-AF65-F5344CB8AC3E}">
        <p14:creationId xmlns:p14="http://schemas.microsoft.com/office/powerpoint/2010/main" val="22235196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A6EC948-6431-D358-5706-2DDA7E7D55E8}"/>
              </a:ext>
            </a:extLst>
          </p:cNvPr>
          <p:cNvSpPr>
            <a:spLocks noGrp="1"/>
          </p:cNvSpPr>
          <p:nvPr>
            <p:ph type="title"/>
          </p:nvPr>
        </p:nvSpPr>
        <p:spPr/>
        <p:txBody>
          <a:bodyPr/>
          <a:lstStyle/>
          <a:p>
            <a:r>
              <a:rPr lang="en-US" dirty="0"/>
              <a:t>Physical Device </a:t>
            </a:r>
          </a:p>
        </p:txBody>
      </p:sp>
      <p:sp>
        <p:nvSpPr>
          <p:cNvPr id="3" name="Segnaposto contenuto 2">
            <a:extLst>
              <a:ext uri="{FF2B5EF4-FFF2-40B4-BE49-F238E27FC236}">
                <a16:creationId xmlns:a16="http://schemas.microsoft.com/office/drawing/2014/main" id="{B7C6FEB1-0B16-EB49-8041-59587F167BEC}"/>
              </a:ext>
            </a:extLst>
          </p:cNvPr>
          <p:cNvSpPr>
            <a:spLocks noGrp="1"/>
          </p:cNvSpPr>
          <p:nvPr>
            <p:ph sz="half" idx="1"/>
          </p:nvPr>
        </p:nvSpPr>
        <p:spPr>
          <a:xfrm>
            <a:off x="609600" y="1600201"/>
            <a:ext cx="11097718" cy="4525963"/>
          </a:xfrm>
        </p:spPr>
        <p:txBody>
          <a:bodyPr/>
          <a:lstStyle/>
          <a:p>
            <a:pPr marL="0" indent="0">
              <a:buNone/>
            </a:pPr>
            <a:r>
              <a:rPr lang="en-US" dirty="0"/>
              <a:t>In addition, the device manager allows you to connect real devices in order to run our applications, just go to the settings of the device you want to use, Enable USB debugging and allow USB installation of the app as soon as we try to run it</a:t>
            </a:r>
          </a:p>
        </p:txBody>
      </p:sp>
      <p:pic>
        <p:nvPicPr>
          <p:cNvPr id="6" name="Immagine 5" descr="Immagine che contiene testo&#10;&#10;Descrizione generata automaticamente">
            <a:extLst>
              <a:ext uri="{FF2B5EF4-FFF2-40B4-BE49-F238E27FC236}">
                <a16:creationId xmlns:a16="http://schemas.microsoft.com/office/drawing/2014/main" id="{13E4E430-A821-D7C4-20B2-A8CBB6E90A22}"/>
              </a:ext>
            </a:extLst>
          </p:cNvPr>
          <p:cNvPicPr>
            <a:picLocks noChangeAspect="1"/>
          </p:cNvPicPr>
          <p:nvPr/>
        </p:nvPicPr>
        <p:blipFill rotWithShape="1">
          <a:blip r:embed="rId2">
            <a:extLst>
              <a:ext uri="{28A0092B-C50C-407E-A947-70E740481C1C}">
                <a14:useLocalDpi xmlns:a14="http://schemas.microsoft.com/office/drawing/2010/main" val="0"/>
              </a:ext>
            </a:extLst>
          </a:blip>
          <a:srcRect t="10118" b="19600"/>
          <a:stretch/>
        </p:blipFill>
        <p:spPr>
          <a:xfrm>
            <a:off x="3852777" y="3307294"/>
            <a:ext cx="2113486" cy="3300911"/>
          </a:xfrm>
          <a:prstGeom prst="rect">
            <a:avLst/>
          </a:prstGeom>
        </p:spPr>
      </p:pic>
      <p:pic>
        <p:nvPicPr>
          <p:cNvPr id="8" name="Immagine 7" descr="Immagine che contiene testo&#10;&#10;Descrizione generata automaticamente">
            <a:extLst>
              <a:ext uri="{FF2B5EF4-FFF2-40B4-BE49-F238E27FC236}">
                <a16:creationId xmlns:a16="http://schemas.microsoft.com/office/drawing/2014/main" id="{B362D12C-8D0E-F0EA-D292-E5C7763EE7E0}"/>
              </a:ext>
            </a:extLst>
          </p:cNvPr>
          <p:cNvPicPr>
            <a:picLocks noChangeAspect="1"/>
          </p:cNvPicPr>
          <p:nvPr/>
        </p:nvPicPr>
        <p:blipFill rotWithShape="1">
          <a:blip r:embed="rId3">
            <a:extLst>
              <a:ext uri="{28A0092B-C50C-407E-A947-70E740481C1C}">
                <a14:useLocalDpi xmlns:a14="http://schemas.microsoft.com/office/drawing/2010/main" val="0"/>
              </a:ext>
            </a:extLst>
          </a:blip>
          <a:srcRect t="10859" b="54004"/>
          <a:stretch/>
        </p:blipFill>
        <p:spPr>
          <a:xfrm>
            <a:off x="484682" y="3752915"/>
            <a:ext cx="3086100" cy="2409670"/>
          </a:xfrm>
          <a:prstGeom prst="rect">
            <a:avLst/>
          </a:prstGeom>
        </p:spPr>
      </p:pic>
      <p:pic>
        <p:nvPicPr>
          <p:cNvPr id="10" name="Immagine 9" descr="Immagine che contiene testo&#10;&#10;Descrizione generata automaticamente">
            <a:extLst>
              <a:ext uri="{FF2B5EF4-FFF2-40B4-BE49-F238E27FC236}">
                <a16:creationId xmlns:a16="http://schemas.microsoft.com/office/drawing/2014/main" id="{C57005C0-366E-50AF-2727-45B5630EB780}"/>
              </a:ext>
            </a:extLst>
          </p:cNvPr>
          <p:cNvPicPr>
            <a:picLocks noChangeAspect="1"/>
          </p:cNvPicPr>
          <p:nvPr/>
        </p:nvPicPr>
        <p:blipFill rotWithShape="1">
          <a:blip r:embed="rId4">
            <a:extLst>
              <a:ext uri="{28A0092B-C50C-407E-A947-70E740481C1C}">
                <a14:useLocalDpi xmlns:a14="http://schemas.microsoft.com/office/drawing/2010/main" val="0"/>
              </a:ext>
            </a:extLst>
          </a:blip>
          <a:srcRect l="4482" t="17112" b="41187"/>
          <a:stretch/>
        </p:blipFill>
        <p:spPr>
          <a:xfrm>
            <a:off x="9052034" y="3442948"/>
            <a:ext cx="2947770" cy="2859896"/>
          </a:xfrm>
          <a:prstGeom prst="rect">
            <a:avLst/>
          </a:prstGeom>
        </p:spPr>
      </p:pic>
      <p:pic>
        <p:nvPicPr>
          <p:cNvPr id="12" name="Immagine 11" descr="Immagine che contiene testo&#10;&#10;Descrizione generata automaticamente">
            <a:extLst>
              <a:ext uri="{FF2B5EF4-FFF2-40B4-BE49-F238E27FC236}">
                <a16:creationId xmlns:a16="http://schemas.microsoft.com/office/drawing/2014/main" id="{CADD4C0E-316F-37D8-4ECA-103141CD50C1}"/>
              </a:ext>
            </a:extLst>
          </p:cNvPr>
          <p:cNvPicPr>
            <a:picLocks noChangeAspect="1"/>
          </p:cNvPicPr>
          <p:nvPr/>
        </p:nvPicPr>
        <p:blipFill rotWithShape="1">
          <a:blip r:embed="rId5">
            <a:extLst>
              <a:ext uri="{28A0092B-C50C-407E-A947-70E740481C1C}">
                <a14:useLocalDpi xmlns:a14="http://schemas.microsoft.com/office/drawing/2010/main" val="0"/>
              </a:ext>
            </a:extLst>
          </a:blip>
          <a:srcRect t="5535" b="39713"/>
          <a:stretch/>
        </p:blipFill>
        <p:spPr>
          <a:xfrm>
            <a:off x="6435560" y="3461776"/>
            <a:ext cx="2565574" cy="3121586"/>
          </a:xfrm>
          <a:prstGeom prst="rect">
            <a:avLst/>
          </a:prstGeom>
        </p:spPr>
      </p:pic>
      <p:sp>
        <p:nvSpPr>
          <p:cNvPr id="13" name="Rettangolo 12">
            <a:extLst>
              <a:ext uri="{FF2B5EF4-FFF2-40B4-BE49-F238E27FC236}">
                <a16:creationId xmlns:a16="http://schemas.microsoft.com/office/drawing/2014/main" id="{CA32ED09-E828-0E7A-B2E9-025509F3E1D4}"/>
              </a:ext>
            </a:extLst>
          </p:cNvPr>
          <p:cNvSpPr/>
          <p:nvPr/>
        </p:nvSpPr>
        <p:spPr>
          <a:xfrm>
            <a:off x="609600" y="4680489"/>
            <a:ext cx="2950691" cy="433952"/>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Rettangolo 13">
            <a:extLst>
              <a:ext uri="{FF2B5EF4-FFF2-40B4-BE49-F238E27FC236}">
                <a16:creationId xmlns:a16="http://schemas.microsoft.com/office/drawing/2014/main" id="{1A65640E-1F48-F85F-FB2F-EBC502AAF5CC}"/>
              </a:ext>
            </a:extLst>
          </p:cNvPr>
          <p:cNvSpPr/>
          <p:nvPr/>
        </p:nvSpPr>
        <p:spPr>
          <a:xfrm>
            <a:off x="3852777" y="5251916"/>
            <a:ext cx="1937373" cy="368086"/>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Rettangolo 14">
            <a:extLst>
              <a:ext uri="{FF2B5EF4-FFF2-40B4-BE49-F238E27FC236}">
                <a16:creationId xmlns:a16="http://schemas.microsoft.com/office/drawing/2014/main" id="{9C3C415B-F9B1-94F0-2239-9E8BCE6CB333}"/>
              </a:ext>
            </a:extLst>
          </p:cNvPr>
          <p:cNvSpPr/>
          <p:nvPr/>
        </p:nvSpPr>
        <p:spPr>
          <a:xfrm>
            <a:off x="6540462" y="6118801"/>
            <a:ext cx="1937373" cy="368086"/>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Rettangolo 15">
            <a:extLst>
              <a:ext uri="{FF2B5EF4-FFF2-40B4-BE49-F238E27FC236}">
                <a16:creationId xmlns:a16="http://schemas.microsoft.com/office/drawing/2014/main" id="{D43EB8B3-A10E-5EFE-9AA7-690DAE424CAF}"/>
              </a:ext>
            </a:extLst>
          </p:cNvPr>
          <p:cNvSpPr/>
          <p:nvPr/>
        </p:nvSpPr>
        <p:spPr>
          <a:xfrm>
            <a:off x="9052034" y="3857298"/>
            <a:ext cx="2932385" cy="677821"/>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Rettangolo 16">
            <a:extLst>
              <a:ext uri="{FF2B5EF4-FFF2-40B4-BE49-F238E27FC236}">
                <a16:creationId xmlns:a16="http://schemas.microsoft.com/office/drawing/2014/main" id="{A9C2EBFD-F40E-E7B9-2543-E51DB5C6E10A}"/>
              </a:ext>
            </a:extLst>
          </p:cNvPr>
          <p:cNvSpPr/>
          <p:nvPr/>
        </p:nvSpPr>
        <p:spPr>
          <a:xfrm>
            <a:off x="9052033" y="5674000"/>
            <a:ext cx="2932385" cy="677821"/>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e 17">
            <a:extLst>
              <a:ext uri="{FF2B5EF4-FFF2-40B4-BE49-F238E27FC236}">
                <a16:creationId xmlns:a16="http://schemas.microsoft.com/office/drawing/2014/main" id="{771FD7F2-15FA-09A8-35A4-9625DA0B32A1}"/>
              </a:ext>
            </a:extLst>
          </p:cNvPr>
          <p:cNvSpPr/>
          <p:nvPr/>
        </p:nvSpPr>
        <p:spPr>
          <a:xfrm>
            <a:off x="2393912" y="3668766"/>
            <a:ext cx="323215" cy="315398"/>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1</a:t>
            </a:r>
          </a:p>
        </p:txBody>
      </p:sp>
      <p:sp>
        <p:nvSpPr>
          <p:cNvPr id="19" name="Ovale 18">
            <a:extLst>
              <a:ext uri="{FF2B5EF4-FFF2-40B4-BE49-F238E27FC236}">
                <a16:creationId xmlns:a16="http://schemas.microsoft.com/office/drawing/2014/main" id="{408ECD6B-0F9F-E162-D999-CDD55ABAE58C}"/>
              </a:ext>
            </a:extLst>
          </p:cNvPr>
          <p:cNvSpPr/>
          <p:nvPr/>
        </p:nvSpPr>
        <p:spPr>
          <a:xfrm>
            <a:off x="4586547" y="2991896"/>
            <a:ext cx="323215" cy="315398"/>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2</a:t>
            </a:r>
          </a:p>
        </p:txBody>
      </p:sp>
      <p:sp>
        <p:nvSpPr>
          <p:cNvPr id="20" name="Ovale 19">
            <a:extLst>
              <a:ext uri="{FF2B5EF4-FFF2-40B4-BE49-F238E27FC236}">
                <a16:creationId xmlns:a16="http://schemas.microsoft.com/office/drawing/2014/main" id="{C39AA374-1DF0-EB6D-CC35-639A0A4D70A5}"/>
              </a:ext>
            </a:extLst>
          </p:cNvPr>
          <p:cNvSpPr/>
          <p:nvPr/>
        </p:nvSpPr>
        <p:spPr>
          <a:xfrm>
            <a:off x="7282240" y="2992757"/>
            <a:ext cx="323215" cy="315398"/>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3</a:t>
            </a:r>
          </a:p>
        </p:txBody>
      </p:sp>
      <p:sp>
        <p:nvSpPr>
          <p:cNvPr id="21" name="Ovale 20">
            <a:extLst>
              <a:ext uri="{FF2B5EF4-FFF2-40B4-BE49-F238E27FC236}">
                <a16:creationId xmlns:a16="http://schemas.microsoft.com/office/drawing/2014/main" id="{4FA69D36-41E1-9792-8623-28FB08D46C3E}"/>
              </a:ext>
            </a:extLst>
          </p:cNvPr>
          <p:cNvSpPr/>
          <p:nvPr/>
        </p:nvSpPr>
        <p:spPr>
          <a:xfrm>
            <a:off x="10364311" y="3036269"/>
            <a:ext cx="323215" cy="315398"/>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4</a:t>
            </a:r>
          </a:p>
        </p:txBody>
      </p:sp>
    </p:spTree>
    <p:extLst>
      <p:ext uri="{BB962C8B-B14F-4D97-AF65-F5344CB8AC3E}">
        <p14:creationId xmlns:p14="http://schemas.microsoft.com/office/powerpoint/2010/main" val="1570375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FB1AD1-9449-4767-85F7-BD71F1756D09}"/>
              </a:ext>
            </a:extLst>
          </p:cNvPr>
          <p:cNvSpPr>
            <a:spLocks noGrp="1"/>
          </p:cNvSpPr>
          <p:nvPr>
            <p:ph type="title"/>
          </p:nvPr>
        </p:nvSpPr>
        <p:spPr/>
        <p:txBody>
          <a:bodyPr/>
          <a:lstStyle/>
          <a:p>
            <a:r>
              <a:rPr lang="en-US" dirty="0"/>
              <a:t>IDE</a:t>
            </a:r>
          </a:p>
        </p:txBody>
      </p:sp>
      <p:pic>
        <p:nvPicPr>
          <p:cNvPr id="8" name="Immagine 7" descr="Immagine che contiene testo, elettronico&#10;&#10;Descrizione generata automaticamente">
            <a:extLst>
              <a:ext uri="{FF2B5EF4-FFF2-40B4-BE49-F238E27FC236}">
                <a16:creationId xmlns:a16="http://schemas.microsoft.com/office/drawing/2014/main" id="{59A6281B-C033-EC34-5B63-412B9BF7B9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1308" y="1281289"/>
            <a:ext cx="9249384" cy="5184421"/>
          </a:xfrm>
          <a:prstGeom prst="rect">
            <a:avLst/>
          </a:prstGeom>
        </p:spPr>
      </p:pic>
    </p:spTree>
    <p:extLst>
      <p:ext uri="{BB962C8B-B14F-4D97-AF65-F5344CB8AC3E}">
        <p14:creationId xmlns:p14="http://schemas.microsoft.com/office/powerpoint/2010/main" val="2731800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FB1AD1-9449-4767-85F7-BD71F1756D09}"/>
              </a:ext>
            </a:extLst>
          </p:cNvPr>
          <p:cNvSpPr>
            <a:spLocks noGrp="1"/>
          </p:cNvSpPr>
          <p:nvPr>
            <p:ph type="title"/>
          </p:nvPr>
        </p:nvSpPr>
        <p:spPr/>
        <p:txBody>
          <a:bodyPr/>
          <a:lstStyle/>
          <a:p>
            <a:r>
              <a:rPr lang="en-US" dirty="0"/>
              <a:t>Toolbar &amp; Navigation Bar</a:t>
            </a:r>
          </a:p>
        </p:txBody>
      </p:sp>
      <p:pic>
        <p:nvPicPr>
          <p:cNvPr id="56" name="Immagine 55">
            <a:extLst>
              <a:ext uri="{FF2B5EF4-FFF2-40B4-BE49-F238E27FC236}">
                <a16:creationId xmlns:a16="http://schemas.microsoft.com/office/drawing/2014/main" id="{F3840018-2996-4DD6-9DEA-FD3C7A4F0950}"/>
              </a:ext>
            </a:extLst>
          </p:cNvPr>
          <p:cNvPicPr>
            <a:picLocks noChangeAspect="1"/>
          </p:cNvPicPr>
          <p:nvPr/>
        </p:nvPicPr>
        <p:blipFill rotWithShape="1">
          <a:blip r:embed="rId2"/>
          <a:srcRect r="42239" b="96286"/>
          <a:stretch/>
        </p:blipFill>
        <p:spPr>
          <a:xfrm>
            <a:off x="1048197" y="1680201"/>
            <a:ext cx="10432578" cy="377220"/>
          </a:xfrm>
          <a:prstGeom prst="rect">
            <a:avLst/>
          </a:prstGeom>
        </p:spPr>
      </p:pic>
      <p:sp>
        <p:nvSpPr>
          <p:cNvPr id="60" name="Ovale 59">
            <a:extLst>
              <a:ext uri="{FF2B5EF4-FFF2-40B4-BE49-F238E27FC236}">
                <a16:creationId xmlns:a16="http://schemas.microsoft.com/office/drawing/2014/main" id="{3D418B10-1ADF-4435-BD0C-D929B363A99E}"/>
              </a:ext>
            </a:extLst>
          </p:cNvPr>
          <p:cNvSpPr/>
          <p:nvPr/>
        </p:nvSpPr>
        <p:spPr>
          <a:xfrm>
            <a:off x="609600" y="1680201"/>
            <a:ext cx="323215" cy="315398"/>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1</a:t>
            </a:r>
          </a:p>
        </p:txBody>
      </p:sp>
      <p:sp>
        <p:nvSpPr>
          <p:cNvPr id="3" name="CasellaDiTesto 2">
            <a:extLst>
              <a:ext uri="{FF2B5EF4-FFF2-40B4-BE49-F238E27FC236}">
                <a16:creationId xmlns:a16="http://schemas.microsoft.com/office/drawing/2014/main" id="{CED26347-9809-49D9-B43D-6F87CFE8FB27}"/>
              </a:ext>
            </a:extLst>
          </p:cNvPr>
          <p:cNvSpPr txBox="1"/>
          <p:nvPr/>
        </p:nvSpPr>
        <p:spPr>
          <a:xfrm>
            <a:off x="1048197" y="2112218"/>
            <a:ext cx="9492778" cy="1200329"/>
          </a:xfrm>
          <a:prstGeom prst="rect">
            <a:avLst/>
          </a:prstGeom>
          <a:noFill/>
          <a:ln>
            <a:noFill/>
          </a:ln>
        </p:spPr>
        <p:txBody>
          <a:bodyPr wrap="square" rtlCol="0">
            <a:spAutoFit/>
          </a:bodyPr>
          <a:lstStyle/>
          <a:p>
            <a:r>
              <a:rPr lang="en-US" sz="2400" dirty="0">
                <a:solidFill>
                  <a:sysClr val="windowText" lastClr="000000"/>
                </a:solidFill>
                <a:latin typeface="+mj-lt"/>
              </a:rPr>
              <a:t>With</a:t>
            </a:r>
            <a:r>
              <a:rPr lang="en-US" sz="2400" i="0" dirty="0">
                <a:solidFill>
                  <a:sysClr val="windowText" lastClr="000000"/>
                </a:solidFill>
                <a:effectLst/>
                <a:latin typeface="+mj-lt"/>
              </a:rPr>
              <a:t> </a:t>
            </a:r>
            <a:r>
              <a:rPr lang="en-US" sz="2400" b="1" i="0" dirty="0">
                <a:solidFill>
                  <a:sysClr val="windowText" lastClr="000000"/>
                </a:solidFill>
                <a:effectLst/>
                <a:latin typeface="+mj-lt"/>
              </a:rPr>
              <a:t>toolbar</a:t>
            </a:r>
            <a:r>
              <a:rPr lang="en-US" sz="2400" i="0" dirty="0">
                <a:solidFill>
                  <a:sysClr val="windowText" lastClr="000000"/>
                </a:solidFill>
                <a:effectLst/>
                <a:latin typeface="+mj-lt"/>
              </a:rPr>
              <a:t>  you can carry out a wide range of actions, including running your app and launching Android tools.</a:t>
            </a:r>
          </a:p>
          <a:p>
            <a:endParaRPr lang="en-US" sz="2400" b="1" dirty="0">
              <a:ln>
                <a:solidFill>
                  <a:sysClr val="windowText" lastClr="000000"/>
                </a:solidFill>
              </a:ln>
              <a:solidFill>
                <a:schemeClr val="bg1"/>
              </a:solidFill>
              <a:latin typeface="+mj-lt"/>
            </a:endParaRPr>
          </a:p>
        </p:txBody>
      </p:sp>
      <p:pic>
        <p:nvPicPr>
          <p:cNvPr id="22" name="Immagine 21">
            <a:extLst>
              <a:ext uri="{FF2B5EF4-FFF2-40B4-BE49-F238E27FC236}">
                <a16:creationId xmlns:a16="http://schemas.microsoft.com/office/drawing/2014/main" id="{410BB16D-53A5-42D5-9547-1A51DAA4EC64}"/>
              </a:ext>
            </a:extLst>
          </p:cNvPr>
          <p:cNvPicPr>
            <a:picLocks noChangeAspect="1"/>
          </p:cNvPicPr>
          <p:nvPr/>
        </p:nvPicPr>
        <p:blipFill rotWithShape="1">
          <a:blip r:embed="rId2"/>
          <a:srcRect t="3561" r="51052" b="92394"/>
          <a:stretch/>
        </p:blipFill>
        <p:spPr>
          <a:xfrm>
            <a:off x="1048197" y="3034511"/>
            <a:ext cx="9217632" cy="428441"/>
          </a:xfrm>
          <a:prstGeom prst="rect">
            <a:avLst/>
          </a:prstGeom>
        </p:spPr>
      </p:pic>
      <p:sp>
        <p:nvSpPr>
          <p:cNvPr id="24" name="CasellaDiTesto 23">
            <a:extLst>
              <a:ext uri="{FF2B5EF4-FFF2-40B4-BE49-F238E27FC236}">
                <a16:creationId xmlns:a16="http://schemas.microsoft.com/office/drawing/2014/main" id="{89997FF0-7FB2-44EF-BABA-1026AD3B42A3}"/>
              </a:ext>
            </a:extLst>
          </p:cNvPr>
          <p:cNvSpPr txBox="1"/>
          <p:nvPr/>
        </p:nvSpPr>
        <p:spPr>
          <a:xfrm>
            <a:off x="1048196" y="3646785"/>
            <a:ext cx="10432577" cy="1477328"/>
          </a:xfrm>
          <a:prstGeom prst="rect">
            <a:avLst/>
          </a:prstGeom>
          <a:noFill/>
        </p:spPr>
        <p:txBody>
          <a:bodyPr wrap="square">
            <a:spAutoFit/>
          </a:bodyPr>
          <a:lstStyle/>
          <a:p>
            <a:r>
              <a:rPr lang="en-US" sz="2400" b="0" i="0" dirty="0">
                <a:solidFill>
                  <a:srgbClr val="202124"/>
                </a:solidFill>
                <a:effectLst/>
                <a:latin typeface="Roboto" panose="02000000000000000000" pitchFamily="2" charset="0"/>
              </a:rPr>
              <a:t>The </a:t>
            </a:r>
            <a:r>
              <a:rPr lang="en-US" sz="2400" b="1" i="0" dirty="0">
                <a:solidFill>
                  <a:srgbClr val="202124"/>
                </a:solidFill>
                <a:effectLst/>
                <a:latin typeface="Roboto" panose="02000000000000000000" pitchFamily="2" charset="0"/>
              </a:rPr>
              <a:t>navigation bar</a:t>
            </a:r>
            <a:r>
              <a:rPr lang="en-US" sz="2400" b="0" i="0" dirty="0">
                <a:solidFill>
                  <a:srgbClr val="202124"/>
                </a:solidFill>
                <a:effectLst/>
                <a:latin typeface="Roboto" panose="02000000000000000000" pitchFamily="2" charset="0"/>
              </a:rPr>
              <a:t> helps you navigate through your project and open files for editing. It provides a more compact view of the structure visible in the </a:t>
            </a:r>
            <a:r>
              <a:rPr lang="en-US" sz="2400" b="1" i="0" dirty="0">
                <a:solidFill>
                  <a:srgbClr val="202124"/>
                </a:solidFill>
                <a:effectLst/>
                <a:latin typeface="Roboto" panose="02000000000000000000" pitchFamily="2" charset="0"/>
              </a:rPr>
              <a:t>Project</a:t>
            </a:r>
            <a:r>
              <a:rPr lang="en-US" sz="2400" b="0" i="0" dirty="0">
                <a:solidFill>
                  <a:srgbClr val="202124"/>
                </a:solidFill>
                <a:effectLst/>
                <a:latin typeface="Roboto" panose="02000000000000000000" pitchFamily="2" charset="0"/>
              </a:rPr>
              <a:t> window.</a:t>
            </a:r>
          </a:p>
          <a:p>
            <a:endParaRPr lang="en-US" sz="1800" b="1" dirty="0">
              <a:ln>
                <a:solidFill>
                  <a:sysClr val="windowText" lastClr="000000"/>
                </a:solidFill>
              </a:ln>
              <a:solidFill>
                <a:schemeClr val="bg1"/>
              </a:solidFill>
              <a:latin typeface="+mj-lt"/>
            </a:endParaRPr>
          </a:p>
        </p:txBody>
      </p:sp>
      <p:sp>
        <p:nvSpPr>
          <p:cNvPr id="25" name="Ovale 24">
            <a:extLst>
              <a:ext uri="{FF2B5EF4-FFF2-40B4-BE49-F238E27FC236}">
                <a16:creationId xmlns:a16="http://schemas.microsoft.com/office/drawing/2014/main" id="{03C15662-FA21-414F-ACC5-C6EAF941FD04}"/>
              </a:ext>
            </a:extLst>
          </p:cNvPr>
          <p:cNvSpPr/>
          <p:nvPr/>
        </p:nvSpPr>
        <p:spPr>
          <a:xfrm>
            <a:off x="609599" y="3091032"/>
            <a:ext cx="323215" cy="315398"/>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2</a:t>
            </a:r>
          </a:p>
        </p:txBody>
      </p:sp>
    </p:spTree>
    <p:extLst>
      <p:ext uri="{BB962C8B-B14F-4D97-AF65-F5344CB8AC3E}">
        <p14:creationId xmlns:p14="http://schemas.microsoft.com/office/powerpoint/2010/main" val="4111151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2FB06391-818F-D048-28EA-88A13608134C}"/>
              </a:ext>
            </a:extLst>
          </p:cNvPr>
          <p:cNvSpPr>
            <a:spLocks noGrp="1"/>
          </p:cNvSpPr>
          <p:nvPr>
            <p:ph type="title"/>
          </p:nvPr>
        </p:nvSpPr>
        <p:spPr>
          <a:xfrm>
            <a:off x="609600" y="274638"/>
            <a:ext cx="10972800" cy="1143000"/>
          </a:xfrm>
        </p:spPr>
        <p:txBody>
          <a:bodyPr/>
          <a:lstStyle/>
          <a:p>
            <a:r>
              <a:rPr lang="en-US" dirty="0"/>
              <a:t>Editor window &amp; Tool window bar</a:t>
            </a:r>
          </a:p>
        </p:txBody>
      </p:sp>
      <p:sp>
        <p:nvSpPr>
          <p:cNvPr id="21" name="Content Placeholder 2">
            <a:extLst>
              <a:ext uri="{FF2B5EF4-FFF2-40B4-BE49-F238E27FC236}">
                <a16:creationId xmlns:a16="http://schemas.microsoft.com/office/drawing/2014/main" id="{4D9C6C3C-C064-A79A-83A0-F2D1EEE0196F}"/>
              </a:ext>
            </a:extLst>
          </p:cNvPr>
          <p:cNvSpPr>
            <a:spLocks noGrp="1"/>
          </p:cNvSpPr>
          <p:nvPr>
            <p:ph sz="half" idx="1"/>
          </p:nvPr>
        </p:nvSpPr>
        <p:spPr>
          <a:xfrm>
            <a:off x="606721" y="2449854"/>
            <a:ext cx="5384800" cy="2826656"/>
          </a:xfrm>
        </p:spPr>
        <p:txBody>
          <a:bodyPr/>
          <a:lstStyle/>
          <a:p>
            <a:pPr marL="0" indent="0">
              <a:buNone/>
            </a:pPr>
            <a:r>
              <a:rPr lang="en-US" sz="2000" dirty="0">
                <a:solidFill>
                  <a:srgbClr val="202124"/>
                </a:solidFill>
                <a:latin typeface="+mj-lt"/>
              </a:rPr>
              <a:t>With</a:t>
            </a:r>
            <a:r>
              <a:rPr lang="en-US" sz="2000" b="0" i="0" dirty="0">
                <a:solidFill>
                  <a:srgbClr val="202124"/>
                </a:solidFill>
                <a:effectLst/>
                <a:latin typeface="+mj-lt"/>
              </a:rPr>
              <a:t> </a:t>
            </a:r>
            <a:r>
              <a:rPr lang="en-US" sz="2000" b="1" i="0" dirty="0">
                <a:solidFill>
                  <a:srgbClr val="202124"/>
                </a:solidFill>
                <a:effectLst/>
                <a:latin typeface="+mj-lt"/>
              </a:rPr>
              <a:t>editor window</a:t>
            </a:r>
            <a:r>
              <a:rPr lang="en-US" sz="2000" b="0" i="0" dirty="0">
                <a:solidFill>
                  <a:srgbClr val="202124"/>
                </a:solidFill>
                <a:effectLst/>
                <a:latin typeface="+mj-lt"/>
              </a:rPr>
              <a:t>  allows you to create and modify code. Depending on the current file type, the editor can change. </a:t>
            </a:r>
            <a:endParaRPr lang="en-US" sz="2000" dirty="0">
              <a:solidFill>
                <a:srgbClr val="202124"/>
              </a:solidFill>
              <a:latin typeface="+mj-lt"/>
            </a:endParaRPr>
          </a:p>
          <a:p>
            <a:pPr marL="0" indent="0">
              <a:buNone/>
            </a:pPr>
            <a:endParaRPr lang="en-US" dirty="0">
              <a:solidFill>
                <a:srgbClr val="202124"/>
              </a:solidFill>
              <a:latin typeface="+mj-lt"/>
            </a:endParaRPr>
          </a:p>
          <a:p>
            <a:pPr marL="0" indent="0">
              <a:buNone/>
            </a:pPr>
            <a:r>
              <a:rPr lang="en-US" sz="1800" b="1" dirty="0">
                <a:solidFill>
                  <a:srgbClr val="202124"/>
                </a:solidFill>
                <a:latin typeface="+mj-lt"/>
              </a:rPr>
              <a:t>T</a:t>
            </a:r>
            <a:r>
              <a:rPr lang="en-US" sz="1800" b="1" i="0" dirty="0">
                <a:solidFill>
                  <a:srgbClr val="202124"/>
                </a:solidFill>
                <a:effectLst/>
                <a:latin typeface="+mj-lt"/>
              </a:rPr>
              <a:t>ool window bar</a:t>
            </a:r>
            <a:r>
              <a:rPr lang="en-US" sz="1800" b="0" i="0" dirty="0">
                <a:solidFill>
                  <a:srgbClr val="202124"/>
                </a:solidFill>
                <a:effectLst/>
                <a:latin typeface="+mj-lt"/>
              </a:rPr>
              <a:t> runs around the outside of the IDE window and contains the buttons that allow you to expand or collapse individual tool windows.</a:t>
            </a:r>
          </a:p>
          <a:p>
            <a:pPr marL="0" indent="0">
              <a:buNone/>
            </a:pPr>
            <a:endParaRPr lang="en-US" sz="2000" b="0" i="0" dirty="0">
              <a:solidFill>
                <a:srgbClr val="202124"/>
              </a:solidFill>
              <a:effectLst/>
              <a:latin typeface="+mj-lt"/>
            </a:endParaRPr>
          </a:p>
          <a:p>
            <a:endParaRPr lang="en-US" dirty="0"/>
          </a:p>
        </p:txBody>
      </p:sp>
      <p:pic>
        <p:nvPicPr>
          <p:cNvPr id="14" name="Immagine 13">
            <a:extLst>
              <a:ext uri="{FF2B5EF4-FFF2-40B4-BE49-F238E27FC236}">
                <a16:creationId xmlns:a16="http://schemas.microsoft.com/office/drawing/2014/main" id="{477C4E98-F1D0-4759-A4FD-5977907ED844}"/>
              </a:ext>
            </a:extLst>
          </p:cNvPr>
          <p:cNvPicPr>
            <a:picLocks noChangeAspect="1"/>
          </p:cNvPicPr>
          <p:nvPr/>
        </p:nvPicPr>
        <p:blipFill>
          <a:blip r:embed="rId3"/>
          <a:stretch>
            <a:fillRect/>
          </a:stretch>
        </p:blipFill>
        <p:spPr>
          <a:xfrm>
            <a:off x="6197602" y="2214087"/>
            <a:ext cx="5384800" cy="3298190"/>
          </a:xfrm>
          <a:prstGeom prst="rect">
            <a:avLst/>
          </a:prstGeom>
          <a:noFill/>
        </p:spPr>
      </p:pic>
      <p:sp>
        <p:nvSpPr>
          <p:cNvPr id="6" name="Ovale 5">
            <a:extLst>
              <a:ext uri="{FF2B5EF4-FFF2-40B4-BE49-F238E27FC236}">
                <a16:creationId xmlns:a16="http://schemas.microsoft.com/office/drawing/2014/main" id="{16F3D032-F0DE-A3B3-450D-EBB32A66882A}"/>
              </a:ext>
            </a:extLst>
          </p:cNvPr>
          <p:cNvSpPr/>
          <p:nvPr/>
        </p:nvSpPr>
        <p:spPr>
          <a:xfrm>
            <a:off x="7401519" y="2594602"/>
            <a:ext cx="208956" cy="234324"/>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3</a:t>
            </a:r>
          </a:p>
        </p:txBody>
      </p:sp>
      <p:sp>
        <p:nvSpPr>
          <p:cNvPr id="3" name="Rettangolo 2">
            <a:extLst>
              <a:ext uri="{FF2B5EF4-FFF2-40B4-BE49-F238E27FC236}">
                <a16:creationId xmlns:a16="http://schemas.microsoft.com/office/drawing/2014/main" id="{CDB13A28-A675-2BCD-B4E6-83221939F8B8}"/>
              </a:ext>
            </a:extLst>
          </p:cNvPr>
          <p:cNvSpPr/>
          <p:nvPr/>
        </p:nvSpPr>
        <p:spPr>
          <a:xfrm>
            <a:off x="6197602" y="2214087"/>
            <a:ext cx="126998" cy="3170713"/>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ttangolo 7">
            <a:extLst>
              <a:ext uri="{FF2B5EF4-FFF2-40B4-BE49-F238E27FC236}">
                <a16:creationId xmlns:a16="http://schemas.microsoft.com/office/drawing/2014/main" id="{7A7F77A4-11FC-205E-3B0D-DA09A295E221}"/>
              </a:ext>
            </a:extLst>
          </p:cNvPr>
          <p:cNvSpPr/>
          <p:nvPr/>
        </p:nvSpPr>
        <p:spPr>
          <a:xfrm>
            <a:off x="11455402" y="2214087"/>
            <a:ext cx="126998" cy="3170713"/>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ttangolo 8">
            <a:extLst>
              <a:ext uri="{FF2B5EF4-FFF2-40B4-BE49-F238E27FC236}">
                <a16:creationId xmlns:a16="http://schemas.microsoft.com/office/drawing/2014/main" id="{7044759E-E240-08FE-A037-9101F6AFB1BF}"/>
              </a:ext>
            </a:extLst>
          </p:cNvPr>
          <p:cNvSpPr/>
          <p:nvPr/>
        </p:nvSpPr>
        <p:spPr>
          <a:xfrm>
            <a:off x="6197602" y="5384800"/>
            <a:ext cx="5384798" cy="127477"/>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e 9">
            <a:extLst>
              <a:ext uri="{FF2B5EF4-FFF2-40B4-BE49-F238E27FC236}">
                <a16:creationId xmlns:a16="http://schemas.microsoft.com/office/drawing/2014/main" id="{F82B5E3F-928F-7626-5508-8FACBB774342}"/>
              </a:ext>
            </a:extLst>
          </p:cNvPr>
          <p:cNvSpPr/>
          <p:nvPr/>
        </p:nvSpPr>
        <p:spPr>
          <a:xfrm>
            <a:off x="5782567" y="3682282"/>
            <a:ext cx="208956" cy="234324"/>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4</a:t>
            </a:r>
          </a:p>
        </p:txBody>
      </p:sp>
      <p:cxnSp>
        <p:nvCxnSpPr>
          <p:cNvPr id="5" name="Connettore diritto 4">
            <a:extLst>
              <a:ext uri="{FF2B5EF4-FFF2-40B4-BE49-F238E27FC236}">
                <a16:creationId xmlns:a16="http://schemas.microsoft.com/office/drawing/2014/main" id="{BF57533F-847C-AEB7-1189-038E2D6F3299}"/>
              </a:ext>
            </a:extLst>
          </p:cNvPr>
          <p:cNvCxnSpPr>
            <a:cxnSpLocks/>
            <a:stCxn id="10" idx="6"/>
            <a:endCxn id="3" idx="1"/>
          </p:cNvCxnSpPr>
          <p:nvPr/>
        </p:nvCxnSpPr>
        <p:spPr>
          <a:xfrm>
            <a:off x="5991523" y="3799444"/>
            <a:ext cx="206079"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18" name="Ovale 17">
            <a:extLst>
              <a:ext uri="{FF2B5EF4-FFF2-40B4-BE49-F238E27FC236}">
                <a16:creationId xmlns:a16="http://schemas.microsoft.com/office/drawing/2014/main" id="{1708BF4E-DD86-D383-22EC-58776618187D}"/>
              </a:ext>
            </a:extLst>
          </p:cNvPr>
          <p:cNvSpPr/>
          <p:nvPr/>
        </p:nvSpPr>
        <p:spPr>
          <a:xfrm>
            <a:off x="294725" y="2477440"/>
            <a:ext cx="208956" cy="234324"/>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3</a:t>
            </a:r>
          </a:p>
        </p:txBody>
      </p:sp>
      <p:sp>
        <p:nvSpPr>
          <p:cNvPr id="20" name="Ovale 19">
            <a:extLst>
              <a:ext uri="{FF2B5EF4-FFF2-40B4-BE49-F238E27FC236}">
                <a16:creationId xmlns:a16="http://schemas.microsoft.com/office/drawing/2014/main" id="{30411E12-3C80-F364-DA93-D4A65FFAA518}"/>
              </a:ext>
            </a:extLst>
          </p:cNvPr>
          <p:cNvSpPr/>
          <p:nvPr/>
        </p:nvSpPr>
        <p:spPr>
          <a:xfrm>
            <a:off x="291844" y="4029075"/>
            <a:ext cx="208956" cy="234324"/>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4</a:t>
            </a:r>
          </a:p>
        </p:txBody>
      </p:sp>
    </p:spTree>
    <p:extLst>
      <p:ext uri="{BB962C8B-B14F-4D97-AF65-F5344CB8AC3E}">
        <p14:creationId xmlns:p14="http://schemas.microsoft.com/office/powerpoint/2010/main" val="26216178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9FB855-9C58-86E0-D1F7-7F5396FE380E}"/>
              </a:ext>
            </a:extLst>
          </p:cNvPr>
          <p:cNvSpPr>
            <a:spLocks noGrp="1"/>
          </p:cNvSpPr>
          <p:nvPr>
            <p:ph type="title"/>
          </p:nvPr>
        </p:nvSpPr>
        <p:spPr/>
        <p:txBody>
          <a:bodyPr/>
          <a:lstStyle/>
          <a:p>
            <a:r>
              <a:rPr lang="en-US" dirty="0"/>
              <a:t>Tool windows &amp; Status bar</a:t>
            </a:r>
          </a:p>
        </p:txBody>
      </p:sp>
      <p:pic>
        <p:nvPicPr>
          <p:cNvPr id="12" name="Immagine 11">
            <a:extLst>
              <a:ext uri="{FF2B5EF4-FFF2-40B4-BE49-F238E27FC236}">
                <a16:creationId xmlns:a16="http://schemas.microsoft.com/office/drawing/2014/main" id="{909F1B54-89D8-7D7E-5EBE-FA715851970F}"/>
              </a:ext>
            </a:extLst>
          </p:cNvPr>
          <p:cNvPicPr>
            <a:picLocks noChangeAspect="1"/>
          </p:cNvPicPr>
          <p:nvPr/>
        </p:nvPicPr>
        <p:blipFill rotWithShape="1">
          <a:blip r:embed="rId2"/>
          <a:srcRect t="4562" b="590"/>
          <a:stretch/>
        </p:blipFill>
        <p:spPr>
          <a:xfrm>
            <a:off x="1544068" y="3429000"/>
            <a:ext cx="8164064" cy="2584136"/>
          </a:xfrm>
          <a:prstGeom prst="rect">
            <a:avLst/>
          </a:prstGeom>
        </p:spPr>
      </p:pic>
      <p:sp>
        <p:nvSpPr>
          <p:cNvPr id="8" name="Ovale 7">
            <a:extLst>
              <a:ext uri="{FF2B5EF4-FFF2-40B4-BE49-F238E27FC236}">
                <a16:creationId xmlns:a16="http://schemas.microsoft.com/office/drawing/2014/main" id="{79C70804-0FD7-F380-78BF-430829030758}"/>
              </a:ext>
            </a:extLst>
          </p:cNvPr>
          <p:cNvSpPr/>
          <p:nvPr/>
        </p:nvSpPr>
        <p:spPr>
          <a:xfrm>
            <a:off x="1544068" y="3429000"/>
            <a:ext cx="208956" cy="234324"/>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5</a:t>
            </a:r>
          </a:p>
        </p:txBody>
      </p:sp>
      <p:sp>
        <p:nvSpPr>
          <p:cNvPr id="13" name="Ovale 12">
            <a:extLst>
              <a:ext uri="{FF2B5EF4-FFF2-40B4-BE49-F238E27FC236}">
                <a16:creationId xmlns:a16="http://schemas.microsoft.com/office/drawing/2014/main" id="{7A1B5465-0CBB-8ABE-D2F2-C60A23339283}"/>
              </a:ext>
            </a:extLst>
          </p:cNvPr>
          <p:cNvSpPr/>
          <p:nvPr/>
        </p:nvSpPr>
        <p:spPr>
          <a:xfrm>
            <a:off x="782068" y="5778812"/>
            <a:ext cx="208956" cy="234324"/>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6</a:t>
            </a:r>
          </a:p>
        </p:txBody>
      </p:sp>
      <p:sp>
        <p:nvSpPr>
          <p:cNvPr id="14" name="Ovale 13">
            <a:extLst>
              <a:ext uri="{FF2B5EF4-FFF2-40B4-BE49-F238E27FC236}">
                <a16:creationId xmlns:a16="http://schemas.microsoft.com/office/drawing/2014/main" id="{E2477B71-B4BC-38D2-9166-BFE762AEF374}"/>
              </a:ext>
            </a:extLst>
          </p:cNvPr>
          <p:cNvSpPr/>
          <p:nvPr/>
        </p:nvSpPr>
        <p:spPr>
          <a:xfrm>
            <a:off x="782068" y="1689100"/>
            <a:ext cx="208956" cy="234324"/>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5</a:t>
            </a:r>
          </a:p>
        </p:txBody>
      </p:sp>
      <p:sp>
        <p:nvSpPr>
          <p:cNvPr id="15" name="Content Placeholder 2">
            <a:extLst>
              <a:ext uri="{FF2B5EF4-FFF2-40B4-BE49-F238E27FC236}">
                <a16:creationId xmlns:a16="http://schemas.microsoft.com/office/drawing/2014/main" id="{D1EFB34B-CC13-BC8A-E0E4-6FD0C0A93FAD}"/>
              </a:ext>
            </a:extLst>
          </p:cNvPr>
          <p:cNvSpPr>
            <a:spLocks noGrp="1"/>
          </p:cNvSpPr>
          <p:nvPr>
            <p:ph sz="half" idx="1"/>
          </p:nvPr>
        </p:nvSpPr>
        <p:spPr>
          <a:xfrm>
            <a:off x="1215307" y="1628946"/>
            <a:ext cx="9761386" cy="1588746"/>
          </a:xfrm>
        </p:spPr>
        <p:txBody>
          <a:bodyPr>
            <a:normAutofit lnSpcReduction="10000"/>
          </a:bodyPr>
          <a:lstStyle/>
          <a:p>
            <a:pPr marL="0" indent="0">
              <a:buNone/>
            </a:pPr>
            <a:r>
              <a:rPr lang="en-US" sz="2000" b="1" dirty="0">
                <a:latin typeface="+mj-lt"/>
              </a:rPr>
              <a:t>Tool windows </a:t>
            </a:r>
            <a:r>
              <a:rPr lang="en-US" sz="2000" b="0" i="0" dirty="0">
                <a:solidFill>
                  <a:srgbClr val="202124"/>
                </a:solidFill>
                <a:effectLst/>
                <a:latin typeface="+mj-lt"/>
              </a:rPr>
              <a:t> give  access to specific tasks like project management, search, version control, and more. </a:t>
            </a:r>
          </a:p>
          <a:p>
            <a:pPr marL="0" indent="0">
              <a:buNone/>
            </a:pPr>
            <a:endParaRPr lang="en-US" sz="2000" b="0" i="0" dirty="0">
              <a:solidFill>
                <a:srgbClr val="202124"/>
              </a:solidFill>
              <a:effectLst/>
              <a:latin typeface="+mj-lt"/>
            </a:endParaRPr>
          </a:p>
          <a:p>
            <a:pPr marL="0" indent="0">
              <a:buNone/>
            </a:pPr>
            <a:r>
              <a:rPr lang="en-US" sz="1800" b="1" dirty="0">
                <a:solidFill>
                  <a:srgbClr val="202124"/>
                </a:solidFill>
                <a:latin typeface="Roboto" panose="02000000000000000000" pitchFamily="2" charset="0"/>
              </a:rPr>
              <a:t>S</a:t>
            </a:r>
            <a:r>
              <a:rPr lang="en-US" sz="1800" b="1" i="0" dirty="0">
                <a:solidFill>
                  <a:srgbClr val="202124"/>
                </a:solidFill>
                <a:effectLst/>
                <a:latin typeface="Roboto" panose="02000000000000000000" pitchFamily="2" charset="0"/>
              </a:rPr>
              <a:t>tatus bar</a:t>
            </a:r>
            <a:r>
              <a:rPr lang="en-US" sz="1800" b="0" i="0" dirty="0">
                <a:solidFill>
                  <a:srgbClr val="202124"/>
                </a:solidFill>
                <a:effectLst/>
                <a:latin typeface="Roboto" panose="02000000000000000000" pitchFamily="2" charset="0"/>
              </a:rPr>
              <a:t> displays the status of your project and the IDE itself, as well as any warnings or messages.</a:t>
            </a:r>
            <a:endParaRPr lang="en-US" sz="2000" b="1" dirty="0">
              <a:latin typeface="+mj-lt"/>
            </a:endParaRPr>
          </a:p>
        </p:txBody>
      </p:sp>
      <p:sp>
        <p:nvSpPr>
          <p:cNvPr id="16" name="Ovale 15">
            <a:extLst>
              <a:ext uri="{FF2B5EF4-FFF2-40B4-BE49-F238E27FC236}">
                <a16:creationId xmlns:a16="http://schemas.microsoft.com/office/drawing/2014/main" id="{FDF509F5-700C-B3CD-9002-9134772A6A36}"/>
              </a:ext>
            </a:extLst>
          </p:cNvPr>
          <p:cNvSpPr/>
          <p:nvPr/>
        </p:nvSpPr>
        <p:spPr>
          <a:xfrm>
            <a:off x="747019" y="2540000"/>
            <a:ext cx="208956" cy="234324"/>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6</a:t>
            </a:r>
          </a:p>
        </p:txBody>
      </p:sp>
      <p:cxnSp>
        <p:nvCxnSpPr>
          <p:cNvPr id="18" name="Connettore diritto 17">
            <a:extLst>
              <a:ext uri="{FF2B5EF4-FFF2-40B4-BE49-F238E27FC236}">
                <a16:creationId xmlns:a16="http://schemas.microsoft.com/office/drawing/2014/main" id="{A0E18C83-F385-C6A7-AF11-FC9ED92A06D6}"/>
              </a:ext>
            </a:extLst>
          </p:cNvPr>
          <p:cNvCxnSpPr>
            <a:cxnSpLocks/>
            <a:stCxn id="13" idx="6"/>
          </p:cNvCxnSpPr>
          <p:nvPr/>
        </p:nvCxnSpPr>
        <p:spPr>
          <a:xfrm>
            <a:off x="991024" y="5895974"/>
            <a:ext cx="553044" cy="0"/>
          </a:xfrm>
          <a:prstGeom prst="line">
            <a:avLst/>
          </a:prstGeom>
          <a:ln>
            <a:solidFill>
              <a:schemeClr val="accent6">
                <a:lumMod val="75000"/>
              </a:schemeClr>
            </a:soli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7226495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7F003EB-3402-48AE-4380-04AC8E62C207}"/>
              </a:ext>
            </a:extLst>
          </p:cNvPr>
          <p:cNvSpPr>
            <a:spLocks noGrp="1"/>
          </p:cNvSpPr>
          <p:nvPr>
            <p:ph type="title"/>
          </p:nvPr>
        </p:nvSpPr>
        <p:spPr/>
        <p:txBody>
          <a:bodyPr/>
          <a:lstStyle/>
          <a:p>
            <a:r>
              <a:rPr lang="en-US" dirty="0"/>
              <a:t>Android Profiler</a:t>
            </a:r>
          </a:p>
        </p:txBody>
      </p:sp>
      <p:sp>
        <p:nvSpPr>
          <p:cNvPr id="3" name="Segnaposto contenuto 2">
            <a:extLst>
              <a:ext uri="{FF2B5EF4-FFF2-40B4-BE49-F238E27FC236}">
                <a16:creationId xmlns:a16="http://schemas.microsoft.com/office/drawing/2014/main" id="{E95AF1FB-7F53-31DC-6AD1-72C455FC760D}"/>
              </a:ext>
            </a:extLst>
          </p:cNvPr>
          <p:cNvSpPr>
            <a:spLocks noGrp="1"/>
          </p:cNvSpPr>
          <p:nvPr>
            <p:ph idx="1"/>
          </p:nvPr>
        </p:nvSpPr>
        <p:spPr/>
        <p:txBody>
          <a:bodyPr>
            <a:normAutofit/>
          </a:bodyPr>
          <a:lstStyle/>
          <a:p>
            <a:pPr marL="0" indent="0">
              <a:buNone/>
            </a:pPr>
            <a:r>
              <a:rPr lang="en-US" sz="2400" b="0" i="0" dirty="0">
                <a:solidFill>
                  <a:srgbClr val="202124"/>
                </a:solidFill>
                <a:effectLst/>
                <a:latin typeface="+mj-lt"/>
              </a:rPr>
              <a:t>The Android Profiler in Android Studio 3.0 and higher replaces the Android Monitor tools. The Android Profiler tools provide real-time data to help you to understand how your app uses CPU, memory, network, and battery resources.</a:t>
            </a:r>
          </a:p>
          <a:p>
            <a:pPr marL="0" indent="0">
              <a:buNone/>
            </a:pPr>
            <a:r>
              <a:rPr lang="en-US" sz="2400" dirty="0">
                <a:solidFill>
                  <a:srgbClr val="202124"/>
                </a:solidFill>
                <a:latin typeface="+mj-lt"/>
              </a:rPr>
              <a:t>Try to run your app and click the tool windows bar on ‘Profiler’</a:t>
            </a:r>
          </a:p>
        </p:txBody>
      </p:sp>
      <p:pic>
        <p:nvPicPr>
          <p:cNvPr id="7" name="Immagine 6" descr="Immagine che contiene testo, screenshot, interni, monitor&#10;&#10;Descrizione generata automaticamente">
            <a:extLst>
              <a:ext uri="{FF2B5EF4-FFF2-40B4-BE49-F238E27FC236}">
                <a16:creationId xmlns:a16="http://schemas.microsoft.com/office/drawing/2014/main" id="{66EB64AD-A237-B28F-B385-4D89FCECB747}"/>
              </a:ext>
            </a:extLst>
          </p:cNvPr>
          <p:cNvPicPr>
            <a:picLocks noChangeAspect="1"/>
          </p:cNvPicPr>
          <p:nvPr/>
        </p:nvPicPr>
        <p:blipFill>
          <a:blip r:embed="rId2"/>
          <a:stretch>
            <a:fillRect/>
          </a:stretch>
        </p:blipFill>
        <p:spPr>
          <a:xfrm>
            <a:off x="831850" y="3529177"/>
            <a:ext cx="10528300" cy="2743832"/>
          </a:xfrm>
          <a:prstGeom prst="rect">
            <a:avLst/>
          </a:prstGeom>
        </p:spPr>
      </p:pic>
    </p:spTree>
    <p:extLst>
      <p:ext uri="{BB962C8B-B14F-4D97-AF65-F5344CB8AC3E}">
        <p14:creationId xmlns:p14="http://schemas.microsoft.com/office/powerpoint/2010/main" val="787351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2FB06391-818F-D048-28EA-88A13608134C}"/>
              </a:ext>
            </a:extLst>
          </p:cNvPr>
          <p:cNvSpPr>
            <a:spLocks noGrp="1"/>
          </p:cNvSpPr>
          <p:nvPr>
            <p:ph type="title"/>
          </p:nvPr>
        </p:nvSpPr>
        <p:spPr>
          <a:xfrm>
            <a:off x="609600" y="274638"/>
            <a:ext cx="10972800" cy="1143000"/>
          </a:xfrm>
        </p:spPr>
        <p:txBody>
          <a:bodyPr/>
          <a:lstStyle/>
          <a:p>
            <a:r>
              <a:rPr lang="en-US" dirty="0"/>
              <a:t>Layout Editor</a:t>
            </a:r>
          </a:p>
        </p:txBody>
      </p:sp>
      <p:sp>
        <p:nvSpPr>
          <p:cNvPr id="4" name="Segnaposto contenuto 3">
            <a:extLst>
              <a:ext uri="{FF2B5EF4-FFF2-40B4-BE49-F238E27FC236}">
                <a16:creationId xmlns:a16="http://schemas.microsoft.com/office/drawing/2014/main" id="{338C1081-5749-CA46-CFB6-41DF753B9FCB}"/>
              </a:ext>
            </a:extLst>
          </p:cNvPr>
          <p:cNvSpPr>
            <a:spLocks noGrp="1"/>
          </p:cNvSpPr>
          <p:nvPr>
            <p:ph sz="half" idx="1"/>
          </p:nvPr>
        </p:nvSpPr>
        <p:spPr>
          <a:xfrm>
            <a:off x="609599" y="1600201"/>
            <a:ext cx="11157679" cy="4525963"/>
          </a:xfrm>
        </p:spPr>
        <p:txBody>
          <a:bodyPr/>
          <a:lstStyle/>
          <a:p>
            <a:pPr marL="0" indent="0">
              <a:buNone/>
            </a:pPr>
            <a:r>
              <a:rPr lang="en-US" dirty="0"/>
              <a:t>Where we can add graphic component to our application simply by drag and drop the component, give position constraints and change some attributes like font text, color and so on.</a:t>
            </a:r>
          </a:p>
        </p:txBody>
      </p:sp>
      <p:pic>
        <p:nvPicPr>
          <p:cNvPr id="11" name="Immagine 10">
            <a:extLst>
              <a:ext uri="{FF2B5EF4-FFF2-40B4-BE49-F238E27FC236}">
                <a16:creationId xmlns:a16="http://schemas.microsoft.com/office/drawing/2014/main" id="{6D430B7F-7D1D-F038-D7FE-D0D078F30F86}"/>
              </a:ext>
            </a:extLst>
          </p:cNvPr>
          <p:cNvPicPr>
            <a:picLocks noChangeAspect="1"/>
          </p:cNvPicPr>
          <p:nvPr/>
        </p:nvPicPr>
        <p:blipFill>
          <a:blip r:embed="rId3"/>
          <a:stretch>
            <a:fillRect/>
          </a:stretch>
        </p:blipFill>
        <p:spPr>
          <a:xfrm>
            <a:off x="1895006" y="2985230"/>
            <a:ext cx="8401987" cy="3598132"/>
          </a:xfrm>
          <a:prstGeom prst="rect">
            <a:avLst/>
          </a:prstGeom>
        </p:spPr>
      </p:pic>
    </p:spTree>
    <p:extLst>
      <p:ext uri="{BB962C8B-B14F-4D97-AF65-F5344CB8AC3E}">
        <p14:creationId xmlns:p14="http://schemas.microsoft.com/office/powerpoint/2010/main" val="1146037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FC89E-EDF8-446E-A5FA-F256C1F00CFC}"/>
              </a:ext>
            </a:extLst>
          </p:cNvPr>
          <p:cNvSpPr>
            <a:spLocks noGrp="1"/>
          </p:cNvSpPr>
          <p:nvPr>
            <p:ph type="title"/>
          </p:nvPr>
        </p:nvSpPr>
        <p:spPr>
          <a:xfrm>
            <a:off x="609600" y="274638"/>
            <a:ext cx="10972800" cy="1143000"/>
          </a:xfrm>
        </p:spPr>
        <p:txBody>
          <a:bodyPr anchor="ctr">
            <a:normAutofit/>
          </a:bodyPr>
          <a:lstStyle/>
          <a:p>
            <a:r>
              <a:rPr lang="en-US" dirty="0"/>
              <a:t>Structure</a:t>
            </a:r>
          </a:p>
        </p:txBody>
      </p:sp>
      <p:sp>
        <p:nvSpPr>
          <p:cNvPr id="14" name="Content Placeholder 2">
            <a:extLst>
              <a:ext uri="{FF2B5EF4-FFF2-40B4-BE49-F238E27FC236}">
                <a16:creationId xmlns:a16="http://schemas.microsoft.com/office/drawing/2014/main" id="{4D178C34-38C6-70A0-314E-921F1009DE52}"/>
              </a:ext>
            </a:extLst>
          </p:cNvPr>
          <p:cNvSpPr>
            <a:spLocks noGrp="1"/>
          </p:cNvSpPr>
          <p:nvPr>
            <p:ph sz="half" idx="1"/>
          </p:nvPr>
        </p:nvSpPr>
        <p:spPr>
          <a:xfrm>
            <a:off x="609599" y="1600201"/>
            <a:ext cx="5611319" cy="4525963"/>
          </a:xfrm>
        </p:spPr>
        <p:txBody>
          <a:bodyPr>
            <a:normAutofit lnSpcReduction="10000"/>
          </a:bodyPr>
          <a:lstStyle/>
          <a:p>
            <a:pPr marL="0" indent="0">
              <a:buNone/>
            </a:pPr>
            <a:r>
              <a:rPr lang="en-US" dirty="0"/>
              <a:t>Our project will be structured </a:t>
            </a:r>
          </a:p>
          <a:p>
            <a:pPr marL="0" indent="0">
              <a:buNone/>
            </a:pPr>
            <a:r>
              <a:rPr lang="en-US" dirty="0"/>
              <a:t>(Android View) as you can see in three directory:</a:t>
            </a:r>
          </a:p>
          <a:p>
            <a:pPr>
              <a:buFont typeface="Wingdings" panose="05000000000000000000" pitchFamily="2" charset="2"/>
              <a:buChar char="Ø"/>
            </a:pPr>
            <a:r>
              <a:rPr lang="en-US" sz="2400" b="1" dirty="0">
                <a:solidFill>
                  <a:schemeClr val="accent6">
                    <a:lumMod val="75000"/>
                  </a:schemeClr>
                </a:solidFill>
              </a:rPr>
              <a:t>Manifest</a:t>
            </a:r>
            <a:r>
              <a:rPr lang="en-US" sz="2400" dirty="0"/>
              <a:t>: contains AndroidManifest.xml where will be declared the activity of our project</a:t>
            </a:r>
          </a:p>
          <a:p>
            <a:pPr>
              <a:buFont typeface="Wingdings" panose="05000000000000000000" pitchFamily="2" charset="2"/>
              <a:buChar char="Ø"/>
            </a:pPr>
            <a:r>
              <a:rPr lang="en-US" sz="2400" b="1" dirty="0">
                <a:solidFill>
                  <a:schemeClr val="accent6">
                    <a:lumMod val="75000"/>
                  </a:schemeClr>
                </a:solidFill>
              </a:rPr>
              <a:t>Java:</a:t>
            </a:r>
            <a:r>
              <a:rPr lang="en-US" sz="2400" b="1" dirty="0"/>
              <a:t> </a:t>
            </a:r>
            <a:r>
              <a:rPr lang="en-US" sz="2400" dirty="0"/>
              <a:t>contains our java class</a:t>
            </a:r>
          </a:p>
          <a:p>
            <a:pPr>
              <a:buFont typeface="Wingdings" panose="05000000000000000000" pitchFamily="2" charset="2"/>
              <a:buChar char="Ø"/>
            </a:pPr>
            <a:r>
              <a:rPr lang="en-US" sz="2400" b="1" dirty="0">
                <a:solidFill>
                  <a:schemeClr val="accent6">
                    <a:lumMod val="75000"/>
                  </a:schemeClr>
                </a:solidFill>
              </a:rPr>
              <a:t>Res: </a:t>
            </a:r>
            <a:r>
              <a:rPr lang="en-US" sz="2400" dirty="0"/>
              <a:t>contains layout element of our app and the image, sound resource. Also, the .xml files of the classes that define their layout</a:t>
            </a:r>
          </a:p>
          <a:p>
            <a:endParaRPr lang="en-US" dirty="0"/>
          </a:p>
        </p:txBody>
      </p:sp>
      <p:pic>
        <p:nvPicPr>
          <p:cNvPr id="4" name="Immagine 3" descr="Immagine che contiene testo&#10;&#10;Descrizione generata automaticamente">
            <a:extLst>
              <a:ext uri="{FF2B5EF4-FFF2-40B4-BE49-F238E27FC236}">
                <a16:creationId xmlns:a16="http://schemas.microsoft.com/office/drawing/2014/main" id="{0BBF830C-EAC5-636C-0825-9DD461404DA2}"/>
              </a:ext>
            </a:extLst>
          </p:cNvPr>
          <p:cNvPicPr>
            <a:picLocks noChangeAspect="1"/>
          </p:cNvPicPr>
          <p:nvPr/>
        </p:nvPicPr>
        <p:blipFill rotWithShape="1">
          <a:blip r:embed="rId2">
            <a:extLst>
              <a:ext uri="{28A0092B-C50C-407E-A947-70E740481C1C}">
                <a14:useLocalDpi xmlns:a14="http://schemas.microsoft.com/office/drawing/2010/main" val="0"/>
              </a:ext>
            </a:extLst>
          </a:blip>
          <a:srcRect b="17944"/>
          <a:stretch/>
        </p:blipFill>
        <p:spPr>
          <a:xfrm>
            <a:off x="6906219" y="1600201"/>
            <a:ext cx="4184971" cy="4983161"/>
          </a:xfrm>
          <a:prstGeom prst="rect">
            <a:avLst/>
          </a:prstGeom>
        </p:spPr>
      </p:pic>
      <p:sp>
        <p:nvSpPr>
          <p:cNvPr id="5" name="Rettangolo 4">
            <a:extLst>
              <a:ext uri="{FF2B5EF4-FFF2-40B4-BE49-F238E27FC236}">
                <a16:creationId xmlns:a16="http://schemas.microsoft.com/office/drawing/2014/main" id="{BD19EFA9-5045-D36A-2122-3850DAAE023C}"/>
              </a:ext>
            </a:extLst>
          </p:cNvPr>
          <p:cNvSpPr/>
          <p:nvPr/>
        </p:nvSpPr>
        <p:spPr>
          <a:xfrm>
            <a:off x="6906219" y="1600201"/>
            <a:ext cx="1201461" cy="289559"/>
          </a:xfrm>
          <a:prstGeom prst="rect">
            <a:avLst/>
          </a:prstGeom>
          <a:noFill/>
          <a:ln w="28575">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82314221"/>
      </p:ext>
    </p:extLst>
  </p:cSld>
  <p:clrMapOvr>
    <a:masterClrMapping/>
  </p:clrMapOvr>
</p:sld>
</file>

<file path=ppt/theme/theme1.xml><?xml version="1.0" encoding="utf-8"?>
<a:theme xmlns:a="http://schemas.openxmlformats.org/drawingml/2006/main" name="Tema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ma2" id="{F8517AE8-ED92-4497-8A64-700A8C394E9B}" vid="{BC8164F1-3577-4AE8-8A18-059B75887F48}"/>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Tema2</Template>
  <TotalTime>1381</TotalTime>
  <Words>1121</Words>
  <Application>Microsoft Office PowerPoint</Application>
  <PresentationFormat>Widescreen</PresentationFormat>
  <Paragraphs>96</Paragraphs>
  <Slides>20</Slides>
  <Notes>2</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20</vt:i4>
      </vt:variant>
    </vt:vector>
  </HeadingPairs>
  <TitlesOfParts>
    <vt:vector size="26" baseType="lpstr">
      <vt:lpstr>Arial</vt:lpstr>
      <vt:lpstr>Calibri</vt:lpstr>
      <vt:lpstr>Consolas</vt:lpstr>
      <vt:lpstr>Roboto</vt:lpstr>
      <vt:lpstr>Wingdings</vt:lpstr>
      <vt:lpstr>Tema2</vt:lpstr>
      <vt:lpstr>Android Studio</vt:lpstr>
      <vt:lpstr>Setup</vt:lpstr>
      <vt:lpstr>IDE</vt:lpstr>
      <vt:lpstr>Toolbar &amp; Navigation Bar</vt:lpstr>
      <vt:lpstr>Editor window &amp; Tool window bar</vt:lpstr>
      <vt:lpstr>Tool windows &amp; Status bar</vt:lpstr>
      <vt:lpstr>Android Profiler</vt:lpstr>
      <vt:lpstr>Layout Editor</vt:lpstr>
      <vt:lpstr>Structure</vt:lpstr>
      <vt:lpstr>Developer workflow</vt:lpstr>
      <vt:lpstr>Create a New Project</vt:lpstr>
      <vt:lpstr>Important note</vt:lpstr>
      <vt:lpstr>Appearence</vt:lpstr>
      <vt:lpstr>Adding Component</vt:lpstr>
      <vt:lpstr>Create an Emulator</vt:lpstr>
      <vt:lpstr>Create an Emulator</vt:lpstr>
      <vt:lpstr>Create an Emulator</vt:lpstr>
      <vt:lpstr>Device Manager</vt:lpstr>
      <vt:lpstr>Device Manager</vt:lpstr>
      <vt:lpstr>Physical Device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Android Studio</dc:title>
  <dc:creator>STEFANO POLITANÒ</dc:creator>
  <cp:lastModifiedBy>STEFANO POLITANÒ</cp:lastModifiedBy>
  <cp:revision>29</cp:revision>
  <dcterms:created xsi:type="dcterms:W3CDTF">2022-03-03T15:59:55Z</dcterms:created>
  <dcterms:modified xsi:type="dcterms:W3CDTF">2022-11-09T19:03:46Z</dcterms:modified>
</cp:coreProperties>
</file>

<file path=docProps/thumbnail.jpeg>
</file>